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268" r:id="rId3"/>
    <p:sldId id="285" r:id="rId4"/>
    <p:sldId id="286" r:id="rId5"/>
    <p:sldId id="264" r:id="rId6"/>
    <p:sldId id="287" r:id="rId7"/>
    <p:sldId id="265" r:id="rId8"/>
    <p:sldId id="288" r:id="rId9"/>
    <p:sldId id="289" r:id="rId10"/>
    <p:sldId id="290" r:id="rId11"/>
    <p:sldId id="291" r:id="rId12"/>
    <p:sldId id="292" r:id="rId13"/>
    <p:sldId id="293" r:id="rId14"/>
    <p:sldId id="294" r:id="rId15"/>
    <p:sldId id="295" r:id="rId16"/>
    <p:sldId id="297" r:id="rId17"/>
    <p:sldId id="298" r:id="rId18"/>
    <p:sldId id="296" r:id="rId19"/>
    <p:sldId id="308" r:id="rId20"/>
    <p:sldId id="309" r:id="rId21"/>
    <p:sldId id="31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катерина Поленина" initials="ЕП"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60E"/>
    <a:srgbClr val="9A3EAC"/>
    <a:srgbClr val="75F3BD"/>
    <a:srgbClr val="FFDDDD"/>
    <a:srgbClr val="16EA8F"/>
    <a:srgbClr val="45A5ED"/>
    <a:srgbClr val="FFFF00"/>
    <a:srgbClr val="98EE1A"/>
    <a:srgbClr val="F8C0C0"/>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79" autoAdjust="0"/>
    <p:restoredTop sz="93886" autoAdjust="0"/>
  </p:normalViewPr>
  <p:slideViewPr>
    <p:cSldViewPr snapToGrid="0">
      <p:cViewPr>
        <p:scale>
          <a:sx n="91" d="100"/>
          <a:sy n="91" d="100"/>
        </p:scale>
        <p:origin x="-108" y="-4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0ACE2-6DC9-4A91-8E3B-F2AD5F65EF55}" type="datetimeFigureOut">
              <a:rPr lang="ru-RU" smtClean="0"/>
              <a:t>26.02.2018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A000-FAAA-4E29-9ECB-370879F25A88}" type="slidenum">
              <a:rPr lang="ru-RU" smtClean="0"/>
              <a:t>‹#›</a:t>
            </a:fld>
            <a:endParaRPr lang="ru-RU"/>
          </a:p>
        </p:txBody>
      </p:sp>
    </p:spTree>
    <p:extLst>
      <p:ext uri="{BB962C8B-B14F-4D97-AF65-F5344CB8AC3E}">
        <p14:creationId xmlns:p14="http://schemas.microsoft.com/office/powerpoint/2010/main" val="43561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2</a:t>
            </a:fld>
            <a:endParaRPr lang="ru-RU"/>
          </a:p>
        </p:txBody>
      </p:sp>
    </p:spTree>
    <p:extLst>
      <p:ext uri="{BB962C8B-B14F-4D97-AF65-F5344CB8AC3E}">
        <p14:creationId xmlns:p14="http://schemas.microsoft.com/office/powerpoint/2010/main" val="305478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11</a:t>
            </a:fld>
            <a:endParaRPr lang="ru-RU"/>
          </a:p>
        </p:txBody>
      </p:sp>
    </p:spTree>
    <p:extLst>
      <p:ext uri="{BB962C8B-B14F-4D97-AF65-F5344CB8AC3E}">
        <p14:creationId xmlns:p14="http://schemas.microsoft.com/office/powerpoint/2010/main" val="351197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12</a:t>
            </a:fld>
            <a:endParaRPr lang="ru-RU"/>
          </a:p>
        </p:txBody>
      </p:sp>
    </p:spTree>
    <p:extLst>
      <p:ext uri="{BB962C8B-B14F-4D97-AF65-F5344CB8AC3E}">
        <p14:creationId xmlns:p14="http://schemas.microsoft.com/office/powerpoint/2010/main" val="305960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13</a:t>
            </a:fld>
            <a:endParaRPr lang="ru-RU"/>
          </a:p>
        </p:txBody>
      </p:sp>
    </p:spTree>
    <p:extLst>
      <p:ext uri="{BB962C8B-B14F-4D97-AF65-F5344CB8AC3E}">
        <p14:creationId xmlns:p14="http://schemas.microsoft.com/office/powerpoint/2010/main" val="130217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14</a:t>
            </a:fld>
            <a:endParaRPr lang="ru-RU"/>
          </a:p>
        </p:txBody>
      </p:sp>
    </p:spTree>
    <p:extLst>
      <p:ext uri="{BB962C8B-B14F-4D97-AF65-F5344CB8AC3E}">
        <p14:creationId xmlns:p14="http://schemas.microsoft.com/office/powerpoint/2010/main" val="395434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15</a:t>
            </a:fld>
            <a:endParaRPr lang="ru-RU"/>
          </a:p>
        </p:txBody>
      </p:sp>
    </p:spTree>
    <p:extLst>
      <p:ext uri="{BB962C8B-B14F-4D97-AF65-F5344CB8AC3E}">
        <p14:creationId xmlns:p14="http://schemas.microsoft.com/office/powerpoint/2010/main" val="478369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18</a:t>
            </a:fld>
            <a:endParaRPr lang="ru-RU"/>
          </a:p>
        </p:txBody>
      </p:sp>
    </p:spTree>
    <p:extLst>
      <p:ext uri="{BB962C8B-B14F-4D97-AF65-F5344CB8AC3E}">
        <p14:creationId xmlns:p14="http://schemas.microsoft.com/office/powerpoint/2010/main" val="20628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3</a:t>
            </a:fld>
            <a:endParaRPr lang="ru-RU"/>
          </a:p>
        </p:txBody>
      </p:sp>
    </p:spTree>
    <p:extLst>
      <p:ext uri="{BB962C8B-B14F-4D97-AF65-F5344CB8AC3E}">
        <p14:creationId xmlns:p14="http://schemas.microsoft.com/office/powerpoint/2010/main" val="12882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4</a:t>
            </a:fld>
            <a:endParaRPr lang="ru-RU"/>
          </a:p>
        </p:txBody>
      </p:sp>
    </p:spTree>
    <p:extLst>
      <p:ext uri="{BB962C8B-B14F-4D97-AF65-F5344CB8AC3E}">
        <p14:creationId xmlns:p14="http://schemas.microsoft.com/office/powerpoint/2010/main" val="219477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5</a:t>
            </a:fld>
            <a:endParaRPr lang="ru-RU"/>
          </a:p>
        </p:txBody>
      </p:sp>
    </p:spTree>
    <p:extLst>
      <p:ext uri="{BB962C8B-B14F-4D97-AF65-F5344CB8AC3E}">
        <p14:creationId xmlns:p14="http://schemas.microsoft.com/office/powerpoint/2010/main" val="159244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6</a:t>
            </a:fld>
            <a:endParaRPr lang="ru-RU"/>
          </a:p>
        </p:txBody>
      </p:sp>
    </p:spTree>
    <p:extLst>
      <p:ext uri="{BB962C8B-B14F-4D97-AF65-F5344CB8AC3E}">
        <p14:creationId xmlns:p14="http://schemas.microsoft.com/office/powerpoint/2010/main" val="402953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7</a:t>
            </a:fld>
            <a:endParaRPr lang="ru-RU"/>
          </a:p>
        </p:txBody>
      </p:sp>
    </p:spTree>
    <p:extLst>
      <p:ext uri="{BB962C8B-B14F-4D97-AF65-F5344CB8AC3E}">
        <p14:creationId xmlns:p14="http://schemas.microsoft.com/office/powerpoint/2010/main" val="189232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8</a:t>
            </a:fld>
            <a:endParaRPr lang="ru-RU"/>
          </a:p>
        </p:txBody>
      </p:sp>
    </p:spTree>
    <p:extLst>
      <p:ext uri="{BB962C8B-B14F-4D97-AF65-F5344CB8AC3E}">
        <p14:creationId xmlns:p14="http://schemas.microsoft.com/office/powerpoint/2010/main" val="304182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9</a:t>
            </a:fld>
            <a:endParaRPr lang="ru-RU"/>
          </a:p>
        </p:txBody>
      </p:sp>
    </p:spTree>
    <p:extLst>
      <p:ext uri="{BB962C8B-B14F-4D97-AF65-F5344CB8AC3E}">
        <p14:creationId xmlns:p14="http://schemas.microsoft.com/office/powerpoint/2010/main" val="299904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10</a:t>
            </a:fld>
            <a:endParaRPr lang="ru-RU"/>
          </a:p>
        </p:txBody>
      </p:sp>
    </p:spTree>
    <p:extLst>
      <p:ext uri="{BB962C8B-B14F-4D97-AF65-F5344CB8AC3E}">
        <p14:creationId xmlns:p14="http://schemas.microsoft.com/office/powerpoint/2010/main" val="208131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673DA45-A89B-48C1-892E-4D8AB4281520}" type="datetimeFigureOut">
              <a:rPr lang="ru-RU" smtClean="0"/>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8818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269354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93444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2556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673DA45-A89B-48C1-892E-4D8AB4281520}" type="datetimeFigureOut">
              <a:rPr lang="ru-RU" smtClean="0"/>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1478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673DA45-A89B-48C1-892E-4D8AB4281520}" type="datetimeFigureOut">
              <a:rPr lang="ru-RU" smtClean="0"/>
              <a:t>26.02.2018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33724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673DA45-A89B-48C1-892E-4D8AB4281520}" type="datetimeFigureOut">
              <a:rPr lang="ru-RU" smtClean="0"/>
              <a:t>26.02.2018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50696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673DA45-A89B-48C1-892E-4D8AB4281520}" type="datetimeFigureOut">
              <a:rPr lang="ru-RU" smtClean="0"/>
              <a:t>26.02.2018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92586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73DA45-A89B-48C1-892E-4D8AB4281520}" type="datetimeFigureOut">
              <a:rPr lang="ru-RU" smtClean="0"/>
              <a:t>26.02.2018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34996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26.02.2018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404023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26.02.2018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0549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3DA45-A89B-48C1-892E-4D8AB4281520}" type="datetimeFigureOut">
              <a:rPr lang="ru-RU" smtClean="0"/>
              <a:t>26.02.2018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BABE-34BB-4E83-BE4B-7F7E5DDD427C}" type="slidenum">
              <a:rPr lang="ru-RU" smtClean="0"/>
              <a:t>‹#›</a:t>
            </a:fld>
            <a:endParaRPr lang="ru-RU"/>
          </a:p>
        </p:txBody>
      </p:sp>
      <p:pic>
        <p:nvPicPr>
          <p:cNvPr id="7" name="Рисунок 6"/>
          <p:cNvPicPr>
            <a:picLocks noChangeAspect="1"/>
          </p:cNvPicPr>
          <p:nvPr userDrawn="1"/>
        </p:nvPicPr>
        <p:blipFill rotWithShape="1">
          <a:blip r:embed="rId13">
            <a:extLst>
              <a:ext uri="{28A0092B-C50C-407E-A947-70E740481C1C}">
                <a14:useLocalDpi xmlns:a14="http://schemas.microsoft.com/office/drawing/2010/main" val="0"/>
              </a:ext>
            </a:extLst>
          </a:blip>
          <a:srcRect t="27299" b="58945"/>
          <a:stretch/>
        </p:blipFill>
        <p:spPr>
          <a:xfrm>
            <a:off x="0" y="0"/>
            <a:ext cx="12192000" cy="943428"/>
          </a:xfrm>
          <a:prstGeom prst="rect">
            <a:avLst/>
          </a:prstGeom>
        </p:spPr>
      </p:pic>
      <p:pic>
        <p:nvPicPr>
          <p:cNvPr id="8" name="Рисунок 7"/>
          <p:cNvPicPr>
            <a:picLocks noChangeAspect="1"/>
          </p:cNvPicPr>
          <p:nvPr userDrawn="1"/>
        </p:nvPicPr>
        <p:blipFill rotWithShape="1">
          <a:blip r:embed="rId14"/>
          <a:srcRect t="35617" b="61970"/>
          <a:stretch/>
        </p:blipFill>
        <p:spPr>
          <a:xfrm>
            <a:off x="0" y="798285"/>
            <a:ext cx="12193057" cy="145143"/>
          </a:xfrm>
          <a:prstGeom prst="rect">
            <a:avLst/>
          </a:prstGeom>
          <a:solidFill>
            <a:schemeClr val="bg1"/>
          </a:solidFill>
          <a:effectLst/>
        </p:spPr>
      </p:pic>
    </p:spTree>
    <p:extLst>
      <p:ext uri="{BB962C8B-B14F-4D97-AF65-F5344CB8AC3E}">
        <p14:creationId xmlns:p14="http://schemas.microsoft.com/office/powerpoint/2010/main" val="211878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5.wdp"/><Relationship Id="rId3" Type="http://schemas.openxmlformats.org/officeDocument/2006/relationships/image" Target="../media/image4.png"/><Relationship Id="rId7" Type="http://schemas.microsoft.com/office/2007/relationships/hdphoto" Target="../media/hdphoto3.wdp"/><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4.wdp"/><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4.png"/><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png"/><Relationship Id="rId11" Type="http://schemas.microsoft.com/office/2007/relationships/hdphoto" Target="../media/hdphoto1.wdp"/><Relationship Id="rId5" Type="http://schemas.microsoft.com/office/2007/relationships/hdphoto" Target="../media/hdphoto6.wdp"/><Relationship Id="rId15" Type="http://schemas.openxmlformats.org/officeDocument/2006/relationships/image" Target="../media/image39.png"/><Relationship Id="rId10" Type="http://schemas.openxmlformats.org/officeDocument/2006/relationships/image" Target="../media/image13.png"/><Relationship Id="rId4" Type="http://schemas.openxmlformats.org/officeDocument/2006/relationships/image" Target="../media/image33.png"/><Relationship Id="rId9" Type="http://schemas.openxmlformats.org/officeDocument/2006/relationships/image" Target="../media/image35.pn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1.png"/><Relationship Id="rId7" Type="http://schemas.microsoft.com/office/2007/relationships/hdphoto" Target="../media/hdphoto1.wdp"/><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Овал 8"/>
          <p:cNvSpPr/>
          <p:nvPr/>
        </p:nvSpPr>
        <p:spPr>
          <a:xfrm>
            <a:off x="725714" y="2482894"/>
            <a:ext cx="10668000" cy="1900424"/>
          </a:xfrm>
          <a:prstGeom prst="ellipse">
            <a:avLst/>
          </a:prstGeom>
          <a:solidFill>
            <a:schemeClr val="accent1">
              <a:alpha val="0"/>
            </a:schemeClr>
          </a:solidFill>
          <a:effectLst>
            <a:glow rad="1358900">
              <a:srgbClr val="49D5F9">
                <a:alpha val="5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rotWithShape="1">
          <a:blip r:embed="rId3"/>
          <a:srcRect t="29102" b="33017"/>
          <a:stretch/>
        </p:blipFill>
        <p:spPr>
          <a:xfrm>
            <a:off x="0" y="2128477"/>
            <a:ext cx="12193057" cy="2365118"/>
          </a:xfrm>
          <a:prstGeom prst="rect">
            <a:avLst/>
          </a:prstGeom>
          <a:solidFill>
            <a:schemeClr val="bg1"/>
          </a:solidFill>
          <a:effectLst/>
        </p:spPr>
      </p:pic>
      <p:sp>
        <p:nvSpPr>
          <p:cNvPr id="11" name="TextBox 10"/>
          <p:cNvSpPr txBox="1"/>
          <p:nvPr/>
        </p:nvSpPr>
        <p:spPr>
          <a:xfrm>
            <a:off x="1218144" y="2743143"/>
            <a:ext cx="10632769"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4800" dirty="0">
                <a:solidFill>
                  <a:schemeClr val="bg1"/>
                </a:solidFill>
                <a:latin typeface="+mj-lt"/>
              </a:rPr>
              <a:t>Реализация протокола </a:t>
            </a:r>
            <a:r>
              <a:rPr lang="en-US" sz="4800" dirty="0">
                <a:solidFill>
                  <a:schemeClr val="bg1"/>
                </a:solidFill>
                <a:latin typeface="+mj-lt"/>
              </a:rPr>
              <a:t>DHCP</a:t>
            </a:r>
          </a:p>
        </p:txBody>
      </p:sp>
      <p:sp>
        <p:nvSpPr>
          <p:cNvPr id="3" name="Прямоугольник 2"/>
          <p:cNvSpPr/>
          <p:nvPr/>
        </p:nvSpPr>
        <p:spPr>
          <a:xfrm>
            <a:off x="1218144" y="3671571"/>
            <a:ext cx="1977786" cy="584775"/>
          </a:xfrm>
          <a:prstGeom prst="rect">
            <a:avLst/>
          </a:prstGeom>
        </p:spPr>
        <p:txBody>
          <a:bodyPr wrap="none">
            <a:spAutoFit/>
          </a:bodyPr>
          <a:lstStyle/>
          <a:p>
            <a:r>
              <a:rPr lang="ru-RU" sz="3200" dirty="0">
                <a:solidFill>
                  <a:schemeClr val="bg1"/>
                </a:solidFill>
                <a:latin typeface="+mj-lt"/>
              </a:rPr>
              <a:t>Модуль</a:t>
            </a:r>
            <a:r>
              <a:rPr lang="en-US" sz="3200" dirty="0">
                <a:solidFill>
                  <a:schemeClr val="bg1"/>
                </a:solidFill>
                <a:latin typeface="+mj-lt"/>
              </a:rPr>
              <a:t> 6</a:t>
            </a:r>
            <a:endParaRPr lang="ru-RU" sz="3200" dirty="0">
              <a:solidFill>
                <a:schemeClr val="bg1"/>
              </a:solidFill>
              <a:latin typeface="+mj-lt"/>
            </a:endParaRPr>
          </a:p>
        </p:txBody>
      </p:sp>
    </p:spTree>
    <p:extLst>
      <p:ext uri="{BB962C8B-B14F-4D97-AF65-F5344CB8AC3E}">
        <p14:creationId xmlns:p14="http://schemas.microsoft.com/office/powerpoint/2010/main" val="1323864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загнутый угол 6"/>
          <p:cNvSpPr/>
          <p:nvPr/>
        </p:nvSpPr>
        <p:spPr>
          <a:xfrm>
            <a:off x="203274" y="1671605"/>
            <a:ext cx="2829362" cy="1439222"/>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6" name="Прямоугольник: скругленные углы 5"/>
          <p:cNvSpPr/>
          <p:nvPr/>
        </p:nvSpPr>
        <p:spPr>
          <a:xfrm>
            <a:off x="413467" y="4299253"/>
            <a:ext cx="3744045" cy="2344888"/>
          </a:xfrm>
          <a:prstGeom prst="roundRect">
            <a:avLst/>
          </a:prstGeom>
          <a:gradFill flip="none" rotWithShape="1">
            <a:gsLst>
              <a:gs pos="0">
                <a:srgbClr val="15A60E">
                  <a:tint val="66000"/>
                  <a:satMod val="160000"/>
                </a:srgbClr>
              </a:gs>
              <a:gs pos="50000">
                <a:srgbClr val="15A60E">
                  <a:tint val="44500"/>
                  <a:satMod val="160000"/>
                </a:srgbClr>
              </a:gs>
              <a:gs pos="100000">
                <a:srgbClr val="15A60E">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Прямоугольник: скругленные углы 154"/>
          <p:cNvSpPr/>
          <p:nvPr/>
        </p:nvSpPr>
        <p:spPr>
          <a:xfrm>
            <a:off x="5187147" y="4305816"/>
            <a:ext cx="3403158" cy="2288372"/>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37778" y="81485"/>
            <a:ext cx="11639897" cy="63094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500" dirty="0">
                <a:solidFill>
                  <a:schemeClr val="bg1"/>
                </a:solidFill>
                <a:latin typeface="+mj-lt"/>
              </a:rPr>
              <a:t>DHCP Scopes </a:t>
            </a:r>
            <a:r>
              <a:rPr lang="ru-RU" sz="3500" dirty="0">
                <a:solidFill>
                  <a:schemeClr val="bg1"/>
                </a:solidFill>
                <a:latin typeface="+mj-lt"/>
              </a:rPr>
              <a:t>и резервация </a:t>
            </a:r>
            <a:r>
              <a:rPr lang="en-US" sz="3500" dirty="0">
                <a:solidFill>
                  <a:schemeClr val="bg1"/>
                </a:solidFill>
                <a:latin typeface="+mj-lt"/>
              </a:rPr>
              <a:t>DHCP</a:t>
            </a:r>
            <a:endParaRPr lang="ru-RU" sz="3500" dirty="0">
              <a:solidFill>
                <a:schemeClr val="bg1"/>
              </a:solidFill>
              <a:latin typeface="+mj-lt"/>
            </a:endParaRPr>
          </a:p>
        </p:txBody>
      </p:sp>
      <p:sp>
        <p:nvSpPr>
          <p:cNvPr id="123" name="Content Placeholder 12"/>
          <p:cNvSpPr txBox="1">
            <a:spLocks/>
          </p:cNvSpPr>
          <p:nvPr/>
        </p:nvSpPr>
        <p:spPr>
          <a:xfrm>
            <a:off x="2989126" y="1107158"/>
            <a:ext cx="4741190" cy="2195053"/>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ru-RU" sz="1600" b="1" kern="0" dirty="0">
                <a:solidFill>
                  <a:srgbClr val="000000"/>
                </a:solidFill>
                <a:latin typeface="Arial" panose="020B0604020202020204" pitchFamily="34" charset="0"/>
                <a:cs typeface="Arial" panose="020B0604020202020204" pitchFamily="34" charset="0"/>
              </a:rPr>
              <a:t>Свойства </a:t>
            </a:r>
            <a:r>
              <a:rPr lang="en-US" sz="1600" b="1" kern="0" dirty="0">
                <a:solidFill>
                  <a:srgbClr val="000000"/>
                </a:solidFill>
                <a:latin typeface="Arial" panose="020B0604020202020204" pitchFamily="34" charset="0"/>
                <a:cs typeface="Arial" panose="020B0604020202020204" pitchFamily="34" charset="0"/>
              </a:rPr>
              <a:t>DHCP Scope:</a:t>
            </a:r>
          </a:p>
          <a:p>
            <a:pPr marL="628650" lvl="1" indent="-358775">
              <a:buFont typeface="Wingdings" panose="05000000000000000000" pitchFamily="2" charset="2"/>
              <a:buChar char="ü"/>
            </a:pPr>
            <a:r>
              <a:rPr lang="en-US" sz="1600" kern="0" dirty="0">
                <a:solidFill>
                  <a:srgbClr val="000000"/>
                </a:solidFill>
                <a:latin typeface="Arial" panose="020B0604020202020204" pitchFamily="34" charset="0"/>
                <a:cs typeface="Arial" panose="020B0604020202020204" pitchFamily="34" charset="0"/>
              </a:rPr>
              <a:t>Network ID</a:t>
            </a:r>
            <a:endParaRPr lang="en-CA" sz="1600" kern="0" dirty="0">
              <a:solidFill>
                <a:srgbClr val="000000"/>
              </a:solidFill>
              <a:latin typeface="Arial" panose="020B0604020202020204" pitchFamily="34" charset="0"/>
              <a:cs typeface="Arial" panose="020B0604020202020204" pitchFamily="34" charset="0"/>
            </a:endParaRPr>
          </a:p>
          <a:p>
            <a:pPr marL="628650" lvl="1" indent="-358775">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Длительность аренды</a:t>
            </a:r>
            <a:endParaRPr lang="en-CA" sz="1600" kern="0" dirty="0">
              <a:solidFill>
                <a:srgbClr val="000000"/>
              </a:solidFill>
              <a:latin typeface="Arial" panose="020B0604020202020204" pitchFamily="34" charset="0"/>
              <a:cs typeface="Arial" panose="020B0604020202020204" pitchFamily="34" charset="0"/>
            </a:endParaRPr>
          </a:p>
          <a:p>
            <a:pPr marL="628650" lvl="1" indent="-358775">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Имя диапазона</a:t>
            </a:r>
            <a:endParaRPr lang="en-CA" sz="1600" kern="0" dirty="0">
              <a:solidFill>
                <a:srgbClr val="000000"/>
              </a:solidFill>
              <a:latin typeface="Arial" panose="020B0604020202020204" pitchFamily="34" charset="0"/>
              <a:cs typeface="Arial" panose="020B0604020202020204" pitchFamily="34" charset="0"/>
            </a:endParaRPr>
          </a:p>
          <a:p>
            <a:pPr marL="628650" lvl="1" indent="-358775">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Маска подсети</a:t>
            </a:r>
            <a:endParaRPr lang="en-CA" sz="1600" kern="0" dirty="0">
              <a:solidFill>
                <a:srgbClr val="000000"/>
              </a:solidFill>
              <a:latin typeface="Arial" panose="020B0604020202020204" pitchFamily="34" charset="0"/>
              <a:cs typeface="Arial" panose="020B0604020202020204" pitchFamily="34" charset="0"/>
            </a:endParaRPr>
          </a:p>
          <a:p>
            <a:pPr marL="628650" lvl="1" indent="-358775">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Диапазон </a:t>
            </a:r>
            <a:r>
              <a:rPr lang="en-US" sz="1600" kern="0" dirty="0">
                <a:solidFill>
                  <a:srgbClr val="000000"/>
                </a:solidFill>
                <a:latin typeface="Arial" panose="020B0604020202020204" pitchFamily="34" charset="0"/>
                <a:cs typeface="Arial" panose="020B0604020202020204" pitchFamily="34" charset="0"/>
              </a:rPr>
              <a:t>IP</a:t>
            </a:r>
            <a:r>
              <a:rPr lang="ru-RU" sz="1600" kern="0" dirty="0">
                <a:solidFill>
                  <a:srgbClr val="000000"/>
                </a:solidFill>
                <a:latin typeface="Arial" panose="020B0604020202020204" pitchFamily="34" charset="0"/>
                <a:cs typeface="Arial" panose="020B0604020202020204" pitchFamily="34" charset="0"/>
              </a:rPr>
              <a:t>-адресов</a:t>
            </a:r>
            <a:endParaRPr lang="en-CA" sz="1600" kern="0" dirty="0">
              <a:solidFill>
                <a:srgbClr val="000000"/>
              </a:solidFill>
              <a:latin typeface="Arial" panose="020B0604020202020204" pitchFamily="34" charset="0"/>
              <a:cs typeface="Arial" panose="020B0604020202020204" pitchFamily="34" charset="0"/>
            </a:endParaRPr>
          </a:p>
          <a:p>
            <a:pPr marL="628650" lvl="1" indent="-358775">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Диапазон исключений</a:t>
            </a:r>
            <a:endParaRPr lang="en-CA" sz="1600" kern="0" dirty="0">
              <a:solidFill>
                <a:srgbClr val="000000"/>
              </a:solidFill>
              <a:latin typeface="Arial" panose="020B0604020202020204" pitchFamily="34" charset="0"/>
              <a:cs typeface="Arial" panose="020B0604020202020204" pitchFamily="34" charset="0"/>
            </a:endParaRPr>
          </a:p>
          <a:p>
            <a:pPr lvl="0"/>
            <a:endParaRPr lang="en-CA" sz="1600" kern="0" dirty="0">
              <a:solidFill>
                <a:srgbClr val="000000"/>
              </a:solidFill>
              <a:latin typeface="Arial" panose="020B0604020202020204" pitchFamily="34" charset="0"/>
              <a:cs typeface="Arial" panose="020B0604020202020204" pitchFamily="34" charset="0"/>
            </a:endParaRPr>
          </a:p>
        </p:txBody>
      </p:sp>
      <p:sp>
        <p:nvSpPr>
          <p:cNvPr id="124" name="AutoShape 6"/>
          <p:cNvSpPr>
            <a:spLocks noChangeArrowheads="1"/>
          </p:cNvSpPr>
          <p:nvPr/>
        </p:nvSpPr>
        <p:spPr bwMode="auto">
          <a:xfrm>
            <a:off x="203274" y="3210067"/>
            <a:ext cx="5590202" cy="1270374"/>
          </a:xfrm>
          <a:prstGeom prst="roundRect">
            <a:avLst>
              <a:gd name="adj" fmla="val 24236"/>
            </a:avLst>
          </a:prstGeom>
          <a:noFill/>
          <a:ln w="9525" algn="ctr">
            <a:noFill/>
            <a:round/>
            <a:headEnd/>
            <a:tailEnd/>
          </a:ln>
          <a:effectLst/>
        </p:spPr>
        <p:txBody>
          <a:bodyPr anchor="ctr"/>
          <a:lstStyle/>
          <a:p>
            <a:pPr lvl="0" algn="ctr" fontAlgn="base">
              <a:spcBef>
                <a:spcPct val="40000"/>
              </a:spcBef>
              <a:spcAft>
                <a:spcPct val="0"/>
              </a:spcAft>
              <a:buClr>
                <a:srgbClr val="8DACD0"/>
              </a:buClr>
              <a:buSzPct val="70000"/>
            </a:pPr>
            <a:r>
              <a:rPr lang="ru-RU" sz="1600" b="1" dirty="0">
                <a:solidFill>
                  <a:srgbClr val="000000"/>
                </a:solidFill>
                <a:latin typeface="Arial" panose="020B0604020202020204" pitchFamily="34" charset="0"/>
                <a:ea typeface="Segoe UI" pitchFamily="34" charset="0"/>
                <a:cs typeface="Arial" panose="020B0604020202020204" pitchFamily="34" charset="0"/>
              </a:rPr>
              <a:t>Резервирование DHCP происходит, когда IP-адрес из заданного диапазона отводится конкретному DHCP-клиенту</a:t>
            </a:r>
            <a:endParaRPr lang="en-US" sz="16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25" name="AutoShape 20"/>
          <p:cNvSpPr>
            <a:spLocks noChangeArrowheads="1"/>
          </p:cNvSpPr>
          <p:nvPr/>
        </p:nvSpPr>
        <p:spPr bwMode="auto">
          <a:xfrm>
            <a:off x="8612574" y="4986638"/>
            <a:ext cx="3503118" cy="1045730"/>
          </a:xfrm>
          <a:prstGeom prst="roundRect">
            <a:avLst>
              <a:gd name="adj" fmla="val 4167"/>
            </a:avLst>
          </a:prstGeom>
          <a:noFill/>
          <a:ln w="9525">
            <a:noFill/>
            <a:round/>
            <a:headEnd/>
            <a:tailEnd/>
          </a:ln>
          <a:effectLst/>
        </p:spPr>
        <p:txBody>
          <a:bodyPr anchor="ctr"/>
          <a:lstStyle/>
          <a:p>
            <a:pPr lvl="0" fontAlgn="base">
              <a:lnSpc>
                <a:spcPct val="150000"/>
              </a:lnSpc>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IP</a:t>
            </a:r>
            <a:r>
              <a:rPr lang="ru-RU" sz="1200" b="1" dirty="0">
                <a:solidFill>
                  <a:srgbClr val="000000"/>
                </a:solidFill>
                <a:latin typeface="Arial" panose="020B0604020202020204" pitchFamily="34" charset="0"/>
                <a:ea typeface="Segoe UI" pitchFamily="34" charset="0"/>
                <a:cs typeface="Arial" panose="020B0604020202020204" pitchFamily="34" charset="0"/>
              </a:rPr>
              <a:t>-адрес </a:t>
            </a:r>
            <a:r>
              <a:rPr lang="en-US" sz="1200" b="1" dirty="0">
                <a:solidFill>
                  <a:srgbClr val="000000"/>
                </a:solidFill>
                <a:latin typeface="Arial" panose="020B0604020202020204" pitchFamily="34" charset="0"/>
                <a:ea typeface="Segoe UI" pitchFamily="34" charset="0"/>
                <a:cs typeface="Arial" panose="020B0604020202020204" pitchFamily="34" charset="0"/>
              </a:rPr>
              <a:t>1: </a:t>
            </a:r>
            <a:r>
              <a:rPr lang="ru-RU" sz="1200" b="1" dirty="0">
                <a:solidFill>
                  <a:srgbClr val="000000"/>
                </a:solidFill>
                <a:latin typeface="Arial" panose="020B0604020202020204" pitchFamily="34" charset="0"/>
                <a:ea typeface="Segoe UI" pitchFamily="34" charset="0"/>
                <a:cs typeface="Arial" panose="020B0604020202020204" pitchFamily="34" charset="0"/>
              </a:rPr>
              <a:t>Арендован Рабочей станцией 1</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a:p>
            <a:pPr lvl="0" fontAlgn="base">
              <a:lnSpc>
                <a:spcPct val="150000"/>
              </a:lnSpc>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IP</a:t>
            </a:r>
            <a:r>
              <a:rPr lang="ru-RU" sz="1200" b="1" dirty="0">
                <a:solidFill>
                  <a:srgbClr val="000000"/>
                </a:solidFill>
                <a:latin typeface="Arial" panose="020B0604020202020204" pitchFamily="34" charset="0"/>
                <a:ea typeface="Segoe UI" pitchFamily="34" charset="0"/>
                <a:cs typeface="Arial" panose="020B0604020202020204" pitchFamily="34" charset="0"/>
              </a:rPr>
              <a:t>-адрес </a:t>
            </a:r>
            <a:r>
              <a:rPr lang="en-US" sz="1200" b="1" dirty="0">
                <a:solidFill>
                  <a:srgbClr val="000000"/>
                </a:solidFill>
                <a:latin typeface="Arial" panose="020B0604020202020204" pitchFamily="34" charset="0"/>
                <a:ea typeface="Segoe UI" pitchFamily="34" charset="0"/>
                <a:cs typeface="Arial" panose="020B0604020202020204" pitchFamily="34" charset="0"/>
              </a:rPr>
              <a:t>2: </a:t>
            </a:r>
            <a:r>
              <a:rPr lang="ru-RU" sz="1200" b="1" dirty="0">
                <a:solidFill>
                  <a:srgbClr val="000000"/>
                </a:solidFill>
                <a:latin typeface="Arial" panose="020B0604020202020204" pitchFamily="34" charset="0"/>
                <a:ea typeface="Segoe UI" pitchFamily="34" charset="0"/>
                <a:cs typeface="Arial" panose="020B0604020202020204" pitchFamily="34" charset="0"/>
              </a:rPr>
              <a:t>Арендован  Рабочей станцией</a:t>
            </a:r>
            <a:r>
              <a:rPr lang="en-US" sz="1200" b="1" dirty="0">
                <a:solidFill>
                  <a:srgbClr val="000000"/>
                </a:solidFill>
                <a:latin typeface="Arial" panose="020B0604020202020204" pitchFamily="34" charset="0"/>
                <a:ea typeface="Segoe UI" pitchFamily="34" charset="0"/>
                <a:cs typeface="Arial" panose="020B0604020202020204" pitchFamily="34" charset="0"/>
              </a:rPr>
              <a:t> 2 </a:t>
            </a:r>
          </a:p>
          <a:p>
            <a:pPr lvl="0" fontAlgn="base">
              <a:lnSpc>
                <a:spcPct val="150000"/>
              </a:lnSpc>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IP</a:t>
            </a:r>
            <a:r>
              <a:rPr lang="ru-RU" sz="1200" b="1" dirty="0">
                <a:solidFill>
                  <a:srgbClr val="000000"/>
                </a:solidFill>
                <a:latin typeface="Arial" panose="020B0604020202020204" pitchFamily="34" charset="0"/>
                <a:ea typeface="Segoe UI" pitchFamily="34" charset="0"/>
                <a:cs typeface="Arial" panose="020B0604020202020204" pitchFamily="34" charset="0"/>
              </a:rPr>
              <a:t>-адрес </a:t>
            </a:r>
            <a:r>
              <a:rPr lang="en-US" sz="1200" b="1" dirty="0">
                <a:solidFill>
                  <a:srgbClr val="000000"/>
                </a:solidFill>
                <a:latin typeface="Arial" panose="020B0604020202020204" pitchFamily="34" charset="0"/>
                <a:ea typeface="Segoe UI" pitchFamily="34" charset="0"/>
                <a:cs typeface="Arial" panose="020B0604020202020204" pitchFamily="34" charset="0"/>
              </a:rPr>
              <a:t>3: </a:t>
            </a:r>
            <a:r>
              <a:rPr lang="ru-RU" sz="1200" b="1" dirty="0">
                <a:solidFill>
                  <a:srgbClr val="000000"/>
                </a:solidFill>
                <a:latin typeface="Arial" panose="020B0604020202020204" pitchFamily="34" charset="0"/>
                <a:ea typeface="Segoe UI" pitchFamily="34" charset="0"/>
                <a:cs typeface="Arial" panose="020B0604020202020204" pitchFamily="34" charset="0"/>
              </a:rPr>
              <a:t>Зарезервирован под сервер печати/файловый сервер</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126" name="Group 5" descr="Illustration representing two subnets: Subnet A has a DHCP server, a client computer named Workstation 1, and a router; Subnet B has a file and print server, a client computer named Workstation 2, and a router. "/>
          <p:cNvGrpSpPr/>
          <p:nvPr/>
        </p:nvGrpSpPr>
        <p:grpSpPr>
          <a:xfrm>
            <a:off x="636569" y="4547098"/>
            <a:ext cx="7876377" cy="2047090"/>
            <a:chOff x="633984" y="2744272"/>
            <a:chExt cx="7876377" cy="2047090"/>
          </a:xfrm>
        </p:grpSpPr>
        <p:sp>
          <p:nvSpPr>
            <p:cNvPr id="144" name="AutoShape 19"/>
            <p:cNvSpPr>
              <a:spLocks noChangeArrowheads="1"/>
            </p:cNvSpPr>
            <p:nvPr/>
          </p:nvSpPr>
          <p:spPr bwMode="auto">
            <a:xfrm>
              <a:off x="7369503" y="3546887"/>
              <a:ext cx="1140858" cy="635187"/>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ru-RU" sz="1400" b="1" dirty="0">
                  <a:solidFill>
                    <a:srgbClr val="000000"/>
                  </a:solidFill>
                  <a:latin typeface="Arial" panose="020B0604020202020204" pitchFamily="34" charset="0"/>
                  <a:ea typeface="Segoe UI" pitchFamily="34" charset="0"/>
                  <a:cs typeface="Arial" panose="020B0604020202020204" pitchFamily="34" charset="0"/>
                </a:rPr>
                <a:t>Файловый/Печати сервер</a:t>
              </a:r>
              <a:endParaRPr lang="en-US" sz="14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42" name="AutoShape 18"/>
            <p:cNvSpPr>
              <a:spLocks noChangeArrowheads="1"/>
            </p:cNvSpPr>
            <p:nvPr/>
          </p:nvSpPr>
          <p:spPr bwMode="auto">
            <a:xfrm>
              <a:off x="6106266" y="4305587"/>
              <a:ext cx="1666358" cy="485775"/>
            </a:xfrm>
            <a:prstGeom prst="roundRect">
              <a:avLst>
                <a:gd name="adj" fmla="val 4167"/>
              </a:avLst>
            </a:prstGeom>
            <a:noFill/>
            <a:ln w="9525" algn="ctr">
              <a:noFill/>
              <a:round/>
              <a:headEnd/>
              <a:tailEnd/>
            </a:ln>
            <a:effectLst/>
          </p:spPr>
          <p:txBody>
            <a:bodyPr lIns="0" tIns="0" rIns="0" bIns="0" anchor="ctr"/>
            <a:lstStyle/>
            <a:p>
              <a:pPr lvl="0" fontAlgn="base">
                <a:lnSpc>
                  <a:spcPct val="80000"/>
                </a:lnSpc>
                <a:spcBef>
                  <a:spcPct val="0"/>
                </a:spcBef>
                <a:spcAft>
                  <a:spcPct val="0"/>
                </a:spcAft>
              </a:pPr>
              <a:r>
                <a:rPr lang="ru-RU" sz="1400" b="1" dirty="0">
                  <a:solidFill>
                    <a:srgbClr val="000000"/>
                  </a:solidFill>
                  <a:latin typeface="Arial" panose="020B0604020202020204" pitchFamily="34" charset="0"/>
                  <a:ea typeface="Segoe UI" pitchFamily="34" charset="0"/>
                  <a:cs typeface="Arial" panose="020B0604020202020204" pitchFamily="34" charset="0"/>
                </a:rPr>
                <a:t>Рабочая станция 2</a:t>
              </a:r>
              <a:endParaRPr lang="en-US" sz="14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40" name="AutoShape 17"/>
            <p:cNvSpPr>
              <a:spLocks noChangeArrowheads="1"/>
            </p:cNvSpPr>
            <p:nvPr/>
          </p:nvSpPr>
          <p:spPr bwMode="auto">
            <a:xfrm>
              <a:off x="633984" y="3511505"/>
              <a:ext cx="1202077"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DHCP-</a:t>
              </a:r>
              <a:r>
                <a:rPr lang="ru-RU" sz="1400" b="1"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4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35" name="AutoShape 17"/>
            <p:cNvSpPr>
              <a:spLocks noChangeArrowheads="1"/>
            </p:cNvSpPr>
            <p:nvPr/>
          </p:nvSpPr>
          <p:spPr bwMode="auto">
            <a:xfrm>
              <a:off x="1783456" y="2744272"/>
              <a:ext cx="1426285" cy="437741"/>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ru-RU" sz="1600" b="1" dirty="0">
                  <a:solidFill>
                    <a:srgbClr val="000000"/>
                  </a:solidFill>
                  <a:latin typeface="Arial" panose="020B0604020202020204" pitchFamily="34" charset="0"/>
                  <a:ea typeface="Segoe UI" pitchFamily="34" charset="0"/>
                  <a:cs typeface="Arial" panose="020B0604020202020204" pitchFamily="34" charset="0"/>
                </a:rPr>
                <a:t>Подсеть А</a:t>
              </a:r>
              <a:endParaRPr lang="en-US" sz="16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38" name="AutoShape 16"/>
            <p:cNvSpPr>
              <a:spLocks noChangeArrowheads="1"/>
            </p:cNvSpPr>
            <p:nvPr/>
          </p:nvSpPr>
          <p:spPr bwMode="auto">
            <a:xfrm>
              <a:off x="1619892" y="4338245"/>
              <a:ext cx="1752464" cy="446554"/>
            </a:xfrm>
            <a:prstGeom prst="roundRect">
              <a:avLst>
                <a:gd name="adj" fmla="val 4167"/>
              </a:avLst>
            </a:prstGeom>
            <a:noFill/>
            <a:ln w="9525" algn="ctr">
              <a:noFill/>
              <a:round/>
              <a:headEnd/>
              <a:tailEnd/>
            </a:ln>
            <a:effectLst/>
          </p:spPr>
          <p:txBody>
            <a:bodyPr lIns="0" tIns="0" rIns="0" bIns="0" anchor="ctr"/>
            <a:lstStyle/>
            <a:p>
              <a:pPr lvl="0" fontAlgn="base">
                <a:lnSpc>
                  <a:spcPct val="80000"/>
                </a:lnSpc>
                <a:spcBef>
                  <a:spcPct val="0"/>
                </a:spcBef>
                <a:spcAft>
                  <a:spcPct val="0"/>
                </a:spcAft>
              </a:pPr>
              <a:r>
                <a:rPr lang="ru-RU" sz="1400" b="1" dirty="0">
                  <a:solidFill>
                    <a:srgbClr val="000000"/>
                  </a:solidFill>
                  <a:latin typeface="Arial" panose="020B0604020202020204" pitchFamily="34" charset="0"/>
                  <a:ea typeface="Segoe UI" pitchFamily="34" charset="0"/>
                  <a:cs typeface="Arial" panose="020B0604020202020204" pitchFamily="34" charset="0"/>
                </a:rPr>
                <a:t>Рабочая станция 1</a:t>
              </a:r>
              <a:endParaRPr lang="en-US" sz="14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37" name="AutoShape 17"/>
            <p:cNvSpPr>
              <a:spLocks noChangeArrowheads="1"/>
            </p:cNvSpPr>
            <p:nvPr/>
          </p:nvSpPr>
          <p:spPr bwMode="auto">
            <a:xfrm>
              <a:off x="5775722" y="2744272"/>
              <a:ext cx="1675810" cy="437741"/>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ru-RU" sz="1600" b="1" dirty="0">
                  <a:solidFill>
                    <a:srgbClr val="000000"/>
                  </a:solidFill>
                  <a:latin typeface="Arial" panose="020B0604020202020204" pitchFamily="34" charset="0"/>
                  <a:ea typeface="Segoe UI" pitchFamily="34" charset="0"/>
                  <a:cs typeface="Arial" panose="020B0604020202020204" pitchFamily="34" charset="0"/>
                </a:rPr>
                <a:t>Подсеть </a:t>
              </a:r>
              <a:r>
                <a:rPr lang="en-US" sz="1600" b="1" dirty="0">
                  <a:solidFill>
                    <a:srgbClr val="000000"/>
                  </a:solidFill>
                  <a:latin typeface="Arial" panose="020B0604020202020204" pitchFamily="34" charset="0"/>
                  <a:ea typeface="Segoe UI" pitchFamily="34" charset="0"/>
                  <a:cs typeface="Arial" panose="020B0604020202020204" pitchFamily="34" charset="0"/>
                </a:rPr>
                <a:t>B</a:t>
              </a:r>
            </a:p>
          </p:txBody>
        </p:sp>
      </p:grpSp>
      <p:sp>
        <p:nvSpPr>
          <p:cNvPr id="3" name="Прямоугольник 2"/>
          <p:cNvSpPr/>
          <p:nvPr/>
        </p:nvSpPr>
        <p:spPr>
          <a:xfrm>
            <a:off x="78193" y="1725328"/>
            <a:ext cx="2910933" cy="1323439"/>
          </a:xfrm>
          <a:prstGeom prst="rect">
            <a:avLst/>
          </a:prstGeom>
        </p:spPr>
        <p:txBody>
          <a:bodyPr wrap="square">
            <a:spAutoFit/>
          </a:bodyPr>
          <a:lstStyle/>
          <a:p>
            <a:pPr lvl="0" algn="ctr">
              <a:spcBef>
                <a:spcPts val="2400"/>
              </a:spcBef>
              <a:spcAft>
                <a:spcPts val="2400"/>
              </a:spcAft>
            </a:pPr>
            <a:r>
              <a:rPr lang="ru-RU" sz="1600" b="1" kern="0" dirty="0">
                <a:solidFill>
                  <a:schemeClr val="bg1"/>
                </a:solidFill>
                <a:latin typeface="Arial" panose="020B0604020202020204" pitchFamily="34" charset="0"/>
                <a:cs typeface="Arial" panose="020B0604020202020204" pitchFamily="34" charset="0"/>
              </a:rPr>
              <a:t>Под областью DHCP подразумевается диапазон IP-адресов, которые доступны для сдачи в аренду</a:t>
            </a:r>
            <a:endParaRPr lang="en-US" sz="1600" b="1" kern="0" dirty="0">
              <a:solidFill>
                <a:schemeClr val="bg1"/>
              </a:solidFill>
              <a:latin typeface="Arial" panose="020B0604020202020204" pitchFamily="34" charset="0"/>
              <a:cs typeface="Arial" panose="020B0604020202020204" pitchFamily="34" charset="0"/>
            </a:endParaRPr>
          </a:p>
        </p:txBody>
      </p:sp>
      <p:pic>
        <p:nvPicPr>
          <p:cNvPr id="148"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34" y="4384970"/>
            <a:ext cx="679016" cy="103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391" y="4364905"/>
            <a:ext cx="668673" cy="101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Line 5" descr="&quot;&quot;"/>
          <p:cNvSpPr>
            <a:spLocks noChangeShapeType="1"/>
          </p:cNvSpPr>
          <p:nvPr/>
        </p:nvSpPr>
        <p:spPr bwMode="auto">
          <a:xfrm>
            <a:off x="4059002" y="5349713"/>
            <a:ext cx="1374077" cy="6153"/>
          </a:xfrm>
          <a:prstGeom prst="line">
            <a:avLst/>
          </a:prstGeom>
          <a:noFill/>
          <a:ln w="57150">
            <a:solidFill>
              <a:srgbClr val="0070C0"/>
            </a:solidFill>
            <a:prstDash val="sysDot"/>
            <a:round/>
            <a:headEnd/>
            <a:tailEnd/>
          </a:ln>
          <a:effectLst/>
        </p:spPr>
        <p:txBody>
          <a:bodyPr/>
          <a:lstStyle/>
          <a:p>
            <a:endParaRPr lang="en-US" dirty="0">
              <a:solidFill>
                <a:srgbClr val="000000"/>
              </a:solidFill>
            </a:endParaRPr>
          </a:p>
        </p:txBody>
      </p:sp>
      <p:pic>
        <p:nvPicPr>
          <p:cNvPr id="151" name="Picture 62" descr="Router"/>
          <p:cNvPicPr>
            <a:picLocks noChangeAspect="1" noChangeArrowheads="1"/>
          </p:cNvPicPr>
          <p:nvPr/>
        </p:nvPicPr>
        <p:blipFill>
          <a:blip r:embed="rId4" cstate="print">
            <a:duotone>
              <a:srgbClr val="4472C4">
                <a:shade val="45000"/>
                <a:satMod val="135000"/>
              </a:srgb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3310275" y="5078858"/>
            <a:ext cx="802165" cy="522230"/>
          </a:xfrm>
          <a:prstGeom prst="rect">
            <a:avLst/>
          </a:prstGeom>
          <a:noFill/>
        </p:spPr>
      </p:pic>
      <p:pic>
        <p:nvPicPr>
          <p:cNvPr id="152" name="Рисунок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0284" y="5265544"/>
            <a:ext cx="1063981" cy="1022033"/>
          </a:xfrm>
          <a:prstGeom prst="rect">
            <a:avLst/>
          </a:prstGeom>
        </p:spPr>
      </p:pic>
      <p:pic>
        <p:nvPicPr>
          <p:cNvPr id="153" name="Picture 62" descr="Router"/>
          <p:cNvPicPr>
            <a:picLocks noChangeAspect="1" noChangeArrowheads="1"/>
          </p:cNvPicPr>
          <p:nvPr/>
        </p:nvPicPr>
        <p:blipFill>
          <a:blip r:embed="rId4" cstate="print">
            <a:duotone>
              <a:srgbClr val="4472C4">
                <a:shade val="45000"/>
                <a:satMod val="135000"/>
              </a:srgb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5212040" y="5059382"/>
            <a:ext cx="802165" cy="522230"/>
          </a:xfrm>
          <a:prstGeom prst="rect">
            <a:avLst/>
          </a:prstGeom>
          <a:noFill/>
        </p:spPr>
      </p:pic>
      <p:pic>
        <p:nvPicPr>
          <p:cNvPr id="154" name="Рисунок 1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208479" y="5265544"/>
            <a:ext cx="1063981" cy="1022033"/>
          </a:xfrm>
          <a:prstGeom prst="rect">
            <a:avLst/>
          </a:prstGeom>
        </p:spPr>
      </p:pic>
      <p:grpSp>
        <p:nvGrpSpPr>
          <p:cNvPr id="22" name="Группа 21"/>
          <p:cNvGrpSpPr/>
          <p:nvPr/>
        </p:nvGrpSpPr>
        <p:grpSpPr>
          <a:xfrm>
            <a:off x="5818488" y="891931"/>
            <a:ext cx="6313531" cy="3411218"/>
            <a:chOff x="5778307" y="939944"/>
            <a:chExt cx="6313531" cy="3411218"/>
          </a:xfrm>
        </p:grpSpPr>
        <p:sp>
          <p:nvSpPr>
            <p:cNvPr id="4" name="Цилиндр 3"/>
            <p:cNvSpPr/>
            <p:nvPr/>
          </p:nvSpPr>
          <p:spPr>
            <a:xfrm rot="5400000">
              <a:off x="8366305" y="829341"/>
              <a:ext cx="259326" cy="349062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46" name="Цилиндр 145"/>
            <p:cNvSpPr/>
            <p:nvPr/>
          </p:nvSpPr>
          <p:spPr>
            <a:xfrm rot="5400000">
              <a:off x="6860351" y="2490159"/>
              <a:ext cx="261636" cy="2425724"/>
            </a:xfrm>
            <a:prstGeom prst="can">
              <a:avLst/>
            </a:prstGeom>
            <a:gradFill flip="none" rotWithShape="1">
              <a:gsLst>
                <a:gs pos="0">
                  <a:srgbClr val="75F3BD">
                    <a:tint val="66000"/>
                    <a:satMod val="160000"/>
                  </a:srgbClr>
                </a:gs>
                <a:gs pos="50000">
                  <a:srgbClr val="75F3BD">
                    <a:tint val="44500"/>
                    <a:satMod val="160000"/>
                  </a:srgbClr>
                </a:gs>
                <a:gs pos="100000">
                  <a:srgbClr val="75F3BD">
                    <a:tint val="23500"/>
                    <a:satMod val="160000"/>
                  </a:srgbClr>
                </a:gs>
              </a:gsLst>
              <a:lin ang="54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47" name="Цилиндр 146"/>
            <p:cNvSpPr/>
            <p:nvPr/>
          </p:nvSpPr>
          <p:spPr>
            <a:xfrm rot="5400000">
              <a:off x="9822648" y="2532614"/>
              <a:ext cx="254588" cy="2347866"/>
            </a:xfrm>
            <a:prstGeom prst="ca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157" name="Picture 62" descr="Router"/>
            <p:cNvPicPr>
              <a:picLocks noChangeAspect="1" noChangeArrowheads="1"/>
            </p:cNvPicPr>
            <p:nvPr/>
          </p:nvPicPr>
          <p:blipFill>
            <a:blip r:embed="rId4" cstate="print">
              <a:duotone>
                <a:srgbClr val="4472C4">
                  <a:shade val="45000"/>
                  <a:satMod val="135000"/>
                </a:srgb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7016322" y="2932249"/>
              <a:ext cx="802165" cy="522230"/>
            </a:xfrm>
            <a:prstGeom prst="rect">
              <a:avLst/>
            </a:prstGeom>
            <a:noFill/>
          </p:spPr>
        </p:pic>
        <p:pic>
          <p:nvPicPr>
            <p:cNvPr id="158" name="Picture 62" descr="Router"/>
            <p:cNvPicPr>
              <a:picLocks noChangeAspect="1" noChangeArrowheads="1"/>
            </p:cNvPicPr>
            <p:nvPr/>
          </p:nvPicPr>
          <p:blipFill>
            <a:blip r:embed="rId4" cstate="print">
              <a:duotone>
                <a:srgbClr val="4472C4">
                  <a:shade val="45000"/>
                  <a:satMod val="135000"/>
                </a:srgb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9043643" y="2907644"/>
              <a:ext cx="802165" cy="522230"/>
            </a:xfrm>
            <a:prstGeom prst="rect">
              <a:avLst/>
            </a:prstGeom>
            <a:noFill/>
          </p:spPr>
        </p:pic>
        <p:sp>
          <p:nvSpPr>
            <p:cNvPr id="159" name="AutoShape 17"/>
            <p:cNvSpPr>
              <a:spLocks noChangeArrowheads="1"/>
            </p:cNvSpPr>
            <p:nvPr/>
          </p:nvSpPr>
          <p:spPr bwMode="auto">
            <a:xfrm>
              <a:off x="7075006" y="1321415"/>
              <a:ext cx="1202077"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DHCP-</a:t>
              </a:r>
              <a:r>
                <a:rPr lang="ru-RU" sz="1200" b="1"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60" name="AutoShape 17"/>
            <p:cNvSpPr>
              <a:spLocks noChangeArrowheads="1"/>
            </p:cNvSpPr>
            <p:nvPr/>
          </p:nvSpPr>
          <p:spPr bwMode="auto">
            <a:xfrm>
              <a:off x="9347513" y="939944"/>
              <a:ext cx="1202077"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Пул</a:t>
              </a:r>
              <a:r>
                <a:rPr lang="en-US" sz="1200" b="1" dirty="0">
                  <a:solidFill>
                    <a:srgbClr val="000000"/>
                  </a:solidFill>
                  <a:latin typeface="Arial" panose="020B0604020202020204" pitchFamily="34" charset="0"/>
                  <a:ea typeface="Segoe UI" pitchFamily="34" charset="0"/>
                  <a:cs typeface="Arial" panose="020B0604020202020204" pitchFamily="34" charset="0"/>
                </a:rPr>
                <a:t> </a:t>
              </a:r>
              <a:r>
                <a:rPr lang="ru-RU" sz="1200" b="1" dirty="0">
                  <a:solidFill>
                    <a:srgbClr val="000000"/>
                  </a:solidFill>
                  <a:latin typeface="Arial" panose="020B0604020202020204" pitchFamily="34" charset="0"/>
                  <a:ea typeface="Segoe UI" pitchFamily="34" charset="0"/>
                  <a:cs typeface="Arial" panose="020B0604020202020204" pitchFamily="34" charset="0"/>
                </a:rPr>
                <a:t>адресов</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61" name="AutoShape 17"/>
            <p:cNvSpPr>
              <a:spLocks noChangeArrowheads="1"/>
            </p:cNvSpPr>
            <p:nvPr/>
          </p:nvSpPr>
          <p:spPr bwMode="auto">
            <a:xfrm>
              <a:off x="5863480" y="3031207"/>
              <a:ext cx="1202077"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Relay Agent B</a:t>
              </a:r>
            </a:p>
          </p:txBody>
        </p:sp>
        <p:sp>
          <p:nvSpPr>
            <p:cNvPr id="162" name="AutoShape 17"/>
            <p:cNvSpPr>
              <a:spLocks noChangeArrowheads="1"/>
            </p:cNvSpPr>
            <p:nvPr/>
          </p:nvSpPr>
          <p:spPr bwMode="auto">
            <a:xfrm>
              <a:off x="6702926" y="1939307"/>
              <a:ext cx="1619250"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Подсеть А</a:t>
              </a:r>
            </a:p>
            <a:p>
              <a:pPr lvl="0" algn="ctr" fontAlgn="base">
                <a:lnSpc>
                  <a:spcPct val="80000"/>
                </a:lnSpc>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192.68.192.0/24</a:t>
              </a:r>
            </a:p>
          </p:txBody>
        </p:sp>
        <p:sp>
          <p:nvSpPr>
            <p:cNvPr id="163" name="AutoShape 17"/>
            <p:cNvSpPr>
              <a:spLocks noChangeArrowheads="1"/>
            </p:cNvSpPr>
            <p:nvPr/>
          </p:nvSpPr>
          <p:spPr bwMode="auto">
            <a:xfrm>
              <a:off x="10009715" y="3136315"/>
              <a:ext cx="1202077"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Relay Agent C</a:t>
              </a:r>
            </a:p>
          </p:txBody>
        </p:sp>
        <p:sp>
          <p:nvSpPr>
            <p:cNvPr id="164" name="AutoShape 17"/>
            <p:cNvSpPr>
              <a:spLocks noChangeArrowheads="1"/>
            </p:cNvSpPr>
            <p:nvPr/>
          </p:nvSpPr>
          <p:spPr bwMode="auto">
            <a:xfrm>
              <a:off x="8980309" y="3781210"/>
              <a:ext cx="1619250"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Подсеть </a:t>
              </a:r>
              <a:r>
                <a:rPr lang="en-US" sz="1200" b="1" dirty="0">
                  <a:solidFill>
                    <a:srgbClr val="000000"/>
                  </a:solidFill>
                  <a:latin typeface="Arial" panose="020B0604020202020204" pitchFamily="34" charset="0"/>
                  <a:ea typeface="Segoe UI" pitchFamily="34" charset="0"/>
                  <a:cs typeface="Arial" panose="020B0604020202020204" pitchFamily="34" charset="0"/>
                </a:rPr>
                <a:t>C</a:t>
              </a:r>
              <a:endParaRPr lang="ru-RU" sz="1200" b="1" dirty="0">
                <a:solidFill>
                  <a:srgbClr val="000000"/>
                </a:solidFill>
                <a:latin typeface="Arial" panose="020B0604020202020204" pitchFamily="34" charset="0"/>
                <a:ea typeface="Segoe UI" pitchFamily="34" charset="0"/>
                <a:cs typeface="Arial" panose="020B0604020202020204" pitchFamily="34" charset="0"/>
              </a:endParaRPr>
            </a:p>
            <a:p>
              <a:pPr lvl="0" algn="ctr" fontAlgn="base">
                <a:lnSpc>
                  <a:spcPct val="80000"/>
                </a:lnSpc>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192.68.194.0/24</a:t>
              </a:r>
            </a:p>
          </p:txBody>
        </p:sp>
        <p:sp>
          <p:nvSpPr>
            <p:cNvPr id="165" name="AutoShape 17"/>
            <p:cNvSpPr>
              <a:spLocks noChangeArrowheads="1"/>
            </p:cNvSpPr>
            <p:nvPr/>
          </p:nvSpPr>
          <p:spPr bwMode="auto">
            <a:xfrm>
              <a:off x="6103388" y="3749681"/>
              <a:ext cx="1619250"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Подсеть </a:t>
              </a:r>
              <a:r>
                <a:rPr lang="en-US" sz="1200" b="1" dirty="0">
                  <a:solidFill>
                    <a:srgbClr val="000000"/>
                  </a:solidFill>
                  <a:latin typeface="Arial" panose="020B0604020202020204" pitchFamily="34" charset="0"/>
                  <a:ea typeface="Segoe UI" pitchFamily="34" charset="0"/>
                  <a:cs typeface="Arial" panose="020B0604020202020204" pitchFamily="34" charset="0"/>
                </a:rPr>
                <a:t>B</a:t>
              </a:r>
              <a:endParaRPr lang="ru-RU" sz="1200" b="1" dirty="0">
                <a:solidFill>
                  <a:srgbClr val="000000"/>
                </a:solidFill>
                <a:latin typeface="Arial" panose="020B0604020202020204" pitchFamily="34" charset="0"/>
                <a:ea typeface="Segoe UI" pitchFamily="34" charset="0"/>
                <a:cs typeface="Arial" panose="020B0604020202020204" pitchFamily="34" charset="0"/>
              </a:endParaRPr>
            </a:p>
            <a:p>
              <a:pPr lvl="0" algn="ctr" fontAlgn="base">
                <a:lnSpc>
                  <a:spcPct val="80000"/>
                </a:lnSpc>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192.68.193.0/24</a:t>
              </a:r>
            </a:p>
          </p:txBody>
        </p:sp>
        <p:sp>
          <p:nvSpPr>
            <p:cNvPr id="9" name="Прямоугольник 8"/>
            <p:cNvSpPr/>
            <p:nvPr/>
          </p:nvSpPr>
          <p:spPr>
            <a:xfrm>
              <a:off x="9241310" y="1354988"/>
              <a:ext cx="2798859" cy="8866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cxnSp>
          <p:nvCxnSpPr>
            <p:cNvPr id="11" name="Прямая соединительная линия 10"/>
            <p:cNvCxnSpPr/>
            <p:nvPr/>
          </p:nvCxnSpPr>
          <p:spPr>
            <a:xfrm>
              <a:off x="8849802" y="2027583"/>
              <a:ext cx="0" cy="556591"/>
            </a:xfrm>
            <a:prstGeom prst="line">
              <a:avLst/>
            </a:prstGeom>
            <a:ln w="28575"/>
          </p:spPr>
          <p:style>
            <a:lnRef idx="3">
              <a:schemeClr val="dk1"/>
            </a:lnRef>
            <a:fillRef idx="0">
              <a:schemeClr val="dk1"/>
            </a:fillRef>
            <a:effectRef idx="2">
              <a:schemeClr val="dk1"/>
            </a:effectRef>
            <a:fontRef idx="minor">
              <a:schemeClr val="tx1"/>
            </a:fontRef>
          </p:style>
        </p:cxnSp>
        <p:cxnSp>
          <p:nvCxnSpPr>
            <p:cNvPr id="166" name="Прямая соединительная линия 165"/>
            <p:cNvCxnSpPr/>
            <p:nvPr/>
          </p:nvCxnSpPr>
          <p:spPr>
            <a:xfrm flipH="1" flipV="1">
              <a:off x="6888727" y="2564946"/>
              <a:ext cx="3120988" cy="884"/>
            </a:xfrm>
            <a:prstGeom prst="line">
              <a:avLst/>
            </a:prstGeom>
            <a:ln w="28575"/>
          </p:spPr>
          <p:style>
            <a:lnRef idx="3">
              <a:schemeClr val="dk1"/>
            </a:lnRef>
            <a:fillRef idx="0">
              <a:schemeClr val="dk1"/>
            </a:fillRef>
            <a:effectRef idx="2">
              <a:schemeClr val="dk1"/>
            </a:effectRef>
            <a:fontRef idx="minor">
              <a:schemeClr val="tx1"/>
            </a:fontRef>
          </p:style>
        </p:cxnSp>
        <p:cxnSp>
          <p:nvCxnSpPr>
            <p:cNvPr id="167" name="Прямая соединительная линия 166"/>
            <p:cNvCxnSpPr/>
            <p:nvPr/>
          </p:nvCxnSpPr>
          <p:spPr>
            <a:xfrm>
              <a:off x="7417404" y="2549023"/>
              <a:ext cx="0" cy="1126115"/>
            </a:xfrm>
            <a:prstGeom prst="line">
              <a:avLst/>
            </a:prstGeom>
            <a:ln w="28575"/>
          </p:spPr>
          <p:style>
            <a:lnRef idx="3">
              <a:schemeClr val="dk1"/>
            </a:lnRef>
            <a:fillRef idx="0">
              <a:schemeClr val="dk1"/>
            </a:fillRef>
            <a:effectRef idx="2">
              <a:schemeClr val="dk1"/>
            </a:effectRef>
            <a:fontRef idx="minor">
              <a:schemeClr val="tx1"/>
            </a:fontRef>
          </p:style>
        </p:cxnSp>
        <p:cxnSp>
          <p:nvCxnSpPr>
            <p:cNvPr id="168" name="Прямая соединительная линия 167"/>
            <p:cNvCxnSpPr/>
            <p:nvPr/>
          </p:nvCxnSpPr>
          <p:spPr>
            <a:xfrm>
              <a:off x="9444725" y="2574652"/>
              <a:ext cx="0" cy="1126115"/>
            </a:xfrm>
            <a:prstGeom prst="line">
              <a:avLst/>
            </a:prstGeom>
            <a:ln w="28575"/>
          </p:spPr>
          <p:style>
            <a:lnRef idx="3">
              <a:schemeClr val="dk1"/>
            </a:lnRef>
            <a:fillRef idx="0">
              <a:schemeClr val="dk1"/>
            </a:fillRef>
            <a:effectRef idx="2">
              <a:schemeClr val="dk1"/>
            </a:effectRef>
            <a:fontRef idx="minor">
              <a:schemeClr val="tx1"/>
            </a:fontRef>
          </p:style>
        </p:cxnSp>
        <p:cxnSp>
          <p:nvCxnSpPr>
            <p:cNvPr id="169" name="Прямая соединительная линия 168"/>
            <p:cNvCxnSpPr/>
            <p:nvPr/>
          </p:nvCxnSpPr>
          <p:spPr>
            <a:xfrm flipH="1" flipV="1">
              <a:off x="5893623" y="3695319"/>
              <a:ext cx="2048894" cy="442"/>
            </a:xfrm>
            <a:prstGeom prst="line">
              <a:avLst/>
            </a:prstGeom>
            <a:ln w="28575"/>
          </p:spPr>
          <p:style>
            <a:lnRef idx="3">
              <a:schemeClr val="dk1"/>
            </a:lnRef>
            <a:fillRef idx="0">
              <a:schemeClr val="dk1"/>
            </a:fillRef>
            <a:effectRef idx="2">
              <a:schemeClr val="dk1"/>
            </a:effectRef>
            <a:fontRef idx="minor">
              <a:schemeClr val="tx1"/>
            </a:fontRef>
          </p:style>
        </p:cxnSp>
        <p:cxnSp>
          <p:nvCxnSpPr>
            <p:cNvPr id="170" name="Прямая соединительная линия 169"/>
            <p:cNvCxnSpPr/>
            <p:nvPr/>
          </p:nvCxnSpPr>
          <p:spPr>
            <a:xfrm flipH="1" flipV="1">
              <a:off x="8924104" y="3703021"/>
              <a:ext cx="2048894" cy="442"/>
            </a:xfrm>
            <a:prstGeom prst="line">
              <a:avLst/>
            </a:prstGeom>
            <a:ln w="28575"/>
          </p:spPr>
          <p:style>
            <a:lnRef idx="3">
              <a:schemeClr val="dk1"/>
            </a:lnRef>
            <a:fillRef idx="0">
              <a:schemeClr val="dk1"/>
            </a:fillRef>
            <a:effectRef idx="2">
              <a:schemeClr val="dk1"/>
            </a:effectRef>
            <a:fontRef idx="minor">
              <a:schemeClr val="tx1"/>
            </a:fontRef>
          </p:style>
        </p:cxnSp>
        <p:pic>
          <p:nvPicPr>
            <p:cNvPr id="156"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970" y="1196777"/>
              <a:ext cx="668673" cy="101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AutoShape 17"/>
            <p:cNvSpPr>
              <a:spLocks noChangeArrowheads="1"/>
            </p:cNvSpPr>
            <p:nvPr/>
          </p:nvSpPr>
          <p:spPr bwMode="auto">
            <a:xfrm>
              <a:off x="9141934" y="1303105"/>
              <a:ext cx="2949904"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en-US" sz="1200" dirty="0">
                  <a:solidFill>
                    <a:srgbClr val="000000"/>
                  </a:solidFill>
                  <a:latin typeface="Arial" panose="020B0604020202020204" pitchFamily="34" charset="0"/>
                  <a:ea typeface="Segoe UI" pitchFamily="34" charset="0"/>
                  <a:cs typeface="Arial" panose="020B0604020202020204" pitchFamily="34" charset="0"/>
                </a:rPr>
                <a:t>A: 192.168.192.2 – 192.168.192.254</a:t>
              </a:r>
            </a:p>
          </p:txBody>
        </p:sp>
        <p:sp>
          <p:nvSpPr>
            <p:cNvPr id="172" name="AutoShape 17"/>
            <p:cNvSpPr>
              <a:spLocks noChangeArrowheads="1"/>
            </p:cNvSpPr>
            <p:nvPr/>
          </p:nvSpPr>
          <p:spPr bwMode="auto">
            <a:xfrm>
              <a:off x="9139454" y="1543704"/>
              <a:ext cx="2949904"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en-US" sz="1200" dirty="0">
                  <a:solidFill>
                    <a:srgbClr val="000000"/>
                  </a:solidFill>
                  <a:latin typeface="Arial" panose="020B0604020202020204" pitchFamily="34" charset="0"/>
                  <a:ea typeface="Segoe UI" pitchFamily="34" charset="0"/>
                  <a:cs typeface="Arial" panose="020B0604020202020204" pitchFamily="34" charset="0"/>
                </a:rPr>
                <a:t>B: 192.168.193.2 – 192.168.193.254</a:t>
              </a:r>
            </a:p>
          </p:txBody>
        </p:sp>
        <p:sp>
          <p:nvSpPr>
            <p:cNvPr id="173" name="AutoShape 17"/>
            <p:cNvSpPr>
              <a:spLocks noChangeArrowheads="1"/>
            </p:cNvSpPr>
            <p:nvPr/>
          </p:nvSpPr>
          <p:spPr bwMode="auto">
            <a:xfrm>
              <a:off x="9139454" y="1785675"/>
              <a:ext cx="2949904" cy="569952"/>
            </a:xfrm>
            <a:prstGeom prst="roundRect">
              <a:avLst>
                <a:gd name="adj" fmla="val 4167"/>
              </a:avLst>
            </a:prstGeom>
            <a:noFill/>
            <a:ln w="9525" algn="ctr">
              <a:noFill/>
              <a:round/>
              <a:headEnd/>
              <a:tailEnd/>
            </a:ln>
            <a:effectLst/>
          </p:spPr>
          <p:txBody>
            <a:bodyPr lIns="0" tIns="0" rIns="0" bIns="0" anchor="ctr"/>
            <a:lstStyle/>
            <a:p>
              <a:pPr lvl="0" algn="ctr" fontAlgn="base">
                <a:lnSpc>
                  <a:spcPct val="80000"/>
                </a:lnSpc>
                <a:spcBef>
                  <a:spcPct val="0"/>
                </a:spcBef>
                <a:spcAft>
                  <a:spcPct val="0"/>
                </a:spcAft>
              </a:pPr>
              <a:r>
                <a:rPr lang="en-US" sz="1200" dirty="0">
                  <a:solidFill>
                    <a:srgbClr val="000000"/>
                  </a:solidFill>
                  <a:latin typeface="Arial" panose="020B0604020202020204" pitchFamily="34" charset="0"/>
                  <a:ea typeface="Segoe UI" pitchFamily="34" charset="0"/>
                  <a:cs typeface="Arial" panose="020B0604020202020204" pitchFamily="34" charset="0"/>
                </a:rPr>
                <a:t>C: 192.168.194.2 – 192.168.194.254</a:t>
              </a:r>
            </a:p>
          </p:txBody>
        </p:sp>
      </p:grpSp>
    </p:spTree>
    <p:extLst>
      <p:ext uri="{BB962C8B-B14F-4D97-AF65-F5344CB8AC3E}">
        <p14:creationId xmlns:p14="http://schemas.microsoft.com/office/powerpoint/2010/main" val="331601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8742" y="60588"/>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a:solidFill>
                  <a:schemeClr val="bg1"/>
                </a:solidFill>
                <a:latin typeface="+mj-lt"/>
              </a:rPr>
              <a:t>DHCP-</a:t>
            </a:r>
            <a:r>
              <a:rPr lang="ru-RU" sz="3600" dirty="0">
                <a:solidFill>
                  <a:schemeClr val="bg1"/>
                </a:solidFill>
                <a:latin typeface="+mj-lt"/>
              </a:rPr>
              <a:t>опции </a:t>
            </a:r>
            <a:endParaRPr lang="en-US" sz="3600" dirty="0">
              <a:solidFill>
                <a:schemeClr val="bg1"/>
              </a:solidFill>
              <a:latin typeface="+mj-lt"/>
            </a:endParaRPr>
          </a:p>
        </p:txBody>
      </p:sp>
      <p:sp>
        <p:nvSpPr>
          <p:cNvPr id="58" name="Content Placeholder 3"/>
          <p:cNvSpPr txBox="1">
            <a:spLocks/>
          </p:cNvSpPr>
          <p:nvPr/>
        </p:nvSpPr>
        <p:spPr>
          <a:xfrm>
            <a:off x="5643892" y="4800195"/>
            <a:ext cx="6615398" cy="190838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tabLst>
                <a:tab pos="182563" algn="l"/>
                <a:tab pos="541338" algn="l"/>
              </a:tabLst>
            </a:pPr>
            <a:r>
              <a:rPr lang="en-US" sz="1600" b="1" kern="0" dirty="0">
                <a:solidFill>
                  <a:srgbClr val="0070C0"/>
                </a:solidFill>
                <a:latin typeface="Arial" panose="020B0604020202020204" pitchFamily="34" charset="0"/>
                <a:cs typeface="Arial" panose="020B0604020202020204" pitchFamily="34" charset="0"/>
              </a:rPr>
              <a:t>DHCP-</a:t>
            </a:r>
            <a:r>
              <a:rPr lang="ru-RU" sz="1600" b="1" kern="0" dirty="0">
                <a:solidFill>
                  <a:srgbClr val="0070C0"/>
                </a:solidFill>
                <a:latin typeface="Arial" panose="020B0604020202020204" pitchFamily="34" charset="0"/>
                <a:cs typeface="Arial" panose="020B0604020202020204" pitchFamily="34" charset="0"/>
              </a:rPr>
              <a:t>опции</a:t>
            </a:r>
            <a:r>
              <a:rPr lang="en-US" sz="1600" b="1" kern="0" dirty="0">
                <a:solidFill>
                  <a:srgbClr val="0070C0"/>
                </a:solidFill>
                <a:latin typeface="Arial" panose="020B0604020202020204" pitchFamily="34" charset="0"/>
                <a:cs typeface="Arial" panose="020B0604020202020204" pitchFamily="34" charset="0"/>
              </a:rPr>
              <a:t>:</a:t>
            </a:r>
          </a:p>
          <a:p>
            <a:pPr marL="541338" lvl="1" indent="-358775">
              <a:buFont typeface="Wingdings" panose="05000000000000000000" pitchFamily="2" charset="2"/>
              <a:buChar char="q"/>
            </a:pPr>
            <a:r>
              <a:rPr lang="ru-RU" sz="1800" dirty="0">
                <a:latin typeface="Arial" panose="020B0604020202020204" pitchFamily="34" charset="0"/>
                <a:cs typeface="Arial" panose="020B0604020202020204" pitchFamily="34" charset="0"/>
              </a:rPr>
              <a:t>Являются значениями для общих данных конфигурации</a:t>
            </a:r>
          </a:p>
          <a:p>
            <a:pPr marL="541338" lvl="1" indent="-358775">
              <a:buFont typeface="Wingdings" panose="05000000000000000000" pitchFamily="2" charset="2"/>
              <a:buChar char="q"/>
            </a:pPr>
            <a:r>
              <a:rPr lang="ru-RU" sz="1800" dirty="0">
                <a:latin typeface="Arial" panose="020B0604020202020204" pitchFamily="34" charset="0"/>
                <a:cs typeface="Arial" panose="020B0604020202020204" pitchFamily="34" charset="0"/>
              </a:rPr>
              <a:t>Применяются к серверам, диапазонам, зарезервированным адресам, классовым опциям</a:t>
            </a:r>
            <a:endParaRPr lang="en-US" sz="1600" kern="0" dirty="0">
              <a:solidFill>
                <a:srgbClr val="000000"/>
              </a:solidFill>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US" sz="1600" kern="0" dirty="0">
              <a:solidFill>
                <a:srgbClr val="000000"/>
              </a:solidFill>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CA" sz="1600" kern="0" dirty="0">
              <a:solidFill>
                <a:srgbClr val="000000"/>
              </a:solidFill>
              <a:latin typeface="Arial" panose="020B0604020202020204" pitchFamily="34" charset="0"/>
              <a:cs typeface="Arial" panose="020B0604020202020204" pitchFamily="34" charset="0"/>
            </a:endParaRPr>
          </a:p>
        </p:txBody>
      </p:sp>
      <p:graphicFrame>
        <p:nvGraphicFramePr>
          <p:cNvPr id="61" name="Таблица 60"/>
          <p:cNvGraphicFramePr>
            <a:graphicFrameLocks noGrp="1"/>
          </p:cNvGraphicFramePr>
          <p:nvPr>
            <p:extLst>
              <p:ext uri="{D42A27DB-BD31-4B8C-83A1-F6EECF244321}">
                <p14:modId xmlns:p14="http://schemas.microsoft.com/office/powerpoint/2010/main" val="3141529325"/>
              </p:ext>
            </p:extLst>
          </p:nvPr>
        </p:nvGraphicFramePr>
        <p:xfrm>
          <a:off x="7687091" y="1115898"/>
          <a:ext cx="4051988" cy="3836930"/>
        </p:xfrm>
        <a:graphic>
          <a:graphicData uri="http://schemas.openxmlformats.org/drawingml/2006/table">
            <a:tbl>
              <a:tblPr firstRow="1" bandRow="1">
                <a:tableStyleId>{93296810-A885-4BE3-A3E7-6D5BEEA58F35}</a:tableStyleId>
              </a:tblPr>
              <a:tblGrid>
                <a:gridCol w="1012997">
                  <a:extLst>
                    <a:ext uri="{9D8B030D-6E8A-4147-A177-3AD203B41FA5}">
                      <a16:colId xmlns:a16="http://schemas.microsoft.com/office/drawing/2014/main" xmlns="" val="3700195097"/>
                    </a:ext>
                  </a:extLst>
                </a:gridCol>
                <a:gridCol w="1012997">
                  <a:extLst>
                    <a:ext uri="{9D8B030D-6E8A-4147-A177-3AD203B41FA5}">
                      <a16:colId xmlns:a16="http://schemas.microsoft.com/office/drawing/2014/main" xmlns="" val="4235889574"/>
                    </a:ext>
                  </a:extLst>
                </a:gridCol>
                <a:gridCol w="1012997">
                  <a:extLst>
                    <a:ext uri="{9D8B030D-6E8A-4147-A177-3AD203B41FA5}">
                      <a16:colId xmlns:a16="http://schemas.microsoft.com/office/drawing/2014/main" xmlns="" val="1859030310"/>
                    </a:ext>
                  </a:extLst>
                </a:gridCol>
                <a:gridCol w="1012997">
                  <a:extLst>
                    <a:ext uri="{9D8B030D-6E8A-4147-A177-3AD203B41FA5}">
                      <a16:colId xmlns:a16="http://schemas.microsoft.com/office/drawing/2014/main" xmlns="" val="1490521510"/>
                    </a:ext>
                  </a:extLst>
                </a:gridCol>
              </a:tblGrid>
              <a:tr h="613911">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xmlns="" val="4282081229"/>
                  </a:ext>
                </a:extLst>
              </a:tr>
              <a:tr h="644246">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2196745477"/>
                  </a:ext>
                </a:extLst>
              </a:tr>
              <a:tr h="689429">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xmlns="" val="2218534936"/>
                  </a:ext>
                </a:extLst>
              </a:tr>
              <a:tr h="619344">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487672595"/>
                  </a:ext>
                </a:extLst>
              </a:tr>
              <a:tr h="660400">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3703422697"/>
                  </a:ext>
                </a:extLst>
              </a:tr>
              <a:tr h="609600">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596416355"/>
                  </a:ext>
                </a:extLst>
              </a:tr>
            </a:tbl>
          </a:graphicData>
        </a:graphic>
      </p:graphicFrame>
      <p:sp>
        <p:nvSpPr>
          <p:cNvPr id="62" name="TextBox 61"/>
          <p:cNvSpPr txBox="1"/>
          <p:nvPr/>
        </p:nvSpPr>
        <p:spPr>
          <a:xfrm>
            <a:off x="7527496" y="1127929"/>
            <a:ext cx="1420104" cy="553998"/>
          </a:xfrm>
          <a:prstGeom prst="rect">
            <a:avLst/>
          </a:prstGeom>
          <a:noFill/>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Discover</a:t>
            </a:r>
          </a:p>
          <a:p>
            <a:pPr algn="ctr"/>
            <a:r>
              <a:rPr lang="en-US" sz="1000" b="1" dirty="0">
                <a:solidFill>
                  <a:schemeClr val="bg1"/>
                </a:solidFill>
                <a:latin typeface="Arial" panose="020B0604020202020204" pitchFamily="34" charset="0"/>
                <a:cs typeface="Arial" panose="020B0604020202020204" pitchFamily="34" charset="0"/>
              </a:rPr>
              <a:t>OP</a:t>
            </a:r>
          </a:p>
          <a:p>
            <a:pPr algn="ctr"/>
            <a:r>
              <a:rPr lang="en-US" sz="1000" b="1" dirty="0">
                <a:solidFill>
                  <a:schemeClr val="bg1"/>
                </a:solidFill>
                <a:latin typeface="Arial" panose="020B0604020202020204" pitchFamily="34" charset="0"/>
                <a:cs typeface="Arial" panose="020B0604020202020204" pitchFamily="34" charset="0"/>
              </a:rPr>
              <a:t>0x01</a:t>
            </a:r>
            <a:endParaRPr lang="ru-RU" sz="1000" b="1" dirty="0">
              <a:solidFill>
                <a:schemeClr val="bg1"/>
              </a:solidFill>
              <a:latin typeface="Arial" panose="020B0604020202020204" pitchFamily="34" charset="0"/>
              <a:cs typeface="Arial" panose="020B0604020202020204" pitchFamily="34" charset="0"/>
            </a:endParaRPr>
          </a:p>
        </p:txBody>
      </p:sp>
      <p:sp>
        <p:nvSpPr>
          <p:cNvPr id="63" name="TextBox 62"/>
          <p:cNvSpPr txBox="1"/>
          <p:nvPr/>
        </p:nvSpPr>
        <p:spPr>
          <a:xfrm>
            <a:off x="8541540" y="1128732"/>
            <a:ext cx="1420104" cy="553998"/>
          </a:xfrm>
          <a:prstGeom prst="rect">
            <a:avLst/>
          </a:prstGeom>
          <a:noFill/>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Offer</a:t>
            </a:r>
          </a:p>
          <a:p>
            <a:pPr algn="ctr"/>
            <a:r>
              <a:rPr lang="en-US" sz="1000" b="1" dirty="0">
                <a:solidFill>
                  <a:schemeClr val="bg1"/>
                </a:solidFill>
                <a:latin typeface="Arial" panose="020B0604020202020204" pitchFamily="34" charset="0"/>
                <a:cs typeface="Arial" panose="020B0604020202020204" pitchFamily="34" charset="0"/>
              </a:rPr>
              <a:t>OP</a:t>
            </a:r>
          </a:p>
          <a:p>
            <a:pPr algn="ctr"/>
            <a:r>
              <a:rPr lang="en-US" sz="1000" b="1" dirty="0">
                <a:solidFill>
                  <a:schemeClr val="bg1"/>
                </a:solidFill>
                <a:latin typeface="Arial" panose="020B0604020202020204" pitchFamily="34" charset="0"/>
                <a:cs typeface="Arial" panose="020B0604020202020204" pitchFamily="34" charset="0"/>
              </a:rPr>
              <a:t>0x02</a:t>
            </a:r>
            <a:endParaRPr lang="ru-RU" sz="1000" b="1" dirty="0">
              <a:solidFill>
                <a:schemeClr val="bg1"/>
              </a:solidFill>
              <a:latin typeface="Arial" panose="020B0604020202020204" pitchFamily="34" charset="0"/>
              <a:cs typeface="Arial" panose="020B0604020202020204" pitchFamily="34" charset="0"/>
            </a:endParaRPr>
          </a:p>
        </p:txBody>
      </p:sp>
      <p:sp>
        <p:nvSpPr>
          <p:cNvPr id="64" name="TextBox 63"/>
          <p:cNvSpPr txBox="1"/>
          <p:nvPr/>
        </p:nvSpPr>
        <p:spPr>
          <a:xfrm>
            <a:off x="9476891" y="1121301"/>
            <a:ext cx="1420104" cy="553998"/>
          </a:xfrm>
          <a:prstGeom prst="rect">
            <a:avLst/>
          </a:prstGeom>
          <a:noFill/>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Request</a:t>
            </a:r>
          </a:p>
          <a:p>
            <a:pPr algn="ctr"/>
            <a:r>
              <a:rPr lang="en-US" sz="1000" b="1" dirty="0">
                <a:solidFill>
                  <a:schemeClr val="bg1"/>
                </a:solidFill>
                <a:latin typeface="Arial" panose="020B0604020202020204" pitchFamily="34" charset="0"/>
                <a:cs typeface="Arial" panose="020B0604020202020204" pitchFamily="34" charset="0"/>
              </a:rPr>
              <a:t>OP</a:t>
            </a:r>
          </a:p>
          <a:p>
            <a:pPr algn="ctr"/>
            <a:r>
              <a:rPr lang="en-US" sz="1000" b="1" dirty="0">
                <a:solidFill>
                  <a:schemeClr val="bg1"/>
                </a:solidFill>
                <a:latin typeface="Arial" panose="020B0604020202020204" pitchFamily="34" charset="0"/>
                <a:cs typeface="Arial" panose="020B0604020202020204" pitchFamily="34" charset="0"/>
              </a:rPr>
              <a:t>0x01</a:t>
            </a:r>
            <a:endParaRPr lang="ru-RU" sz="1000" b="1" dirty="0">
              <a:solidFill>
                <a:schemeClr val="bg1"/>
              </a:solidFill>
              <a:latin typeface="Arial" panose="020B0604020202020204" pitchFamily="34" charset="0"/>
              <a:cs typeface="Arial" panose="020B0604020202020204" pitchFamily="34" charset="0"/>
            </a:endParaRPr>
          </a:p>
        </p:txBody>
      </p:sp>
      <p:sp>
        <p:nvSpPr>
          <p:cNvPr id="65" name="TextBox 64"/>
          <p:cNvSpPr txBox="1"/>
          <p:nvPr/>
        </p:nvSpPr>
        <p:spPr>
          <a:xfrm>
            <a:off x="10452578" y="1130461"/>
            <a:ext cx="1420104" cy="553998"/>
          </a:xfrm>
          <a:prstGeom prst="rect">
            <a:avLst/>
          </a:prstGeom>
          <a:noFill/>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ACK</a:t>
            </a:r>
          </a:p>
          <a:p>
            <a:pPr algn="ctr"/>
            <a:r>
              <a:rPr lang="en-US" sz="1000" b="1" dirty="0">
                <a:solidFill>
                  <a:schemeClr val="bg1"/>
                </a:solidFill>
                <a:latin typeface="Arial" panose="020B0604020202020204" pitchFamily="34" charset="0"/>
                <a:cs typeface="Arial" panose="020B0604020202020204" pitchFamily="34" charset="0"/>
              </a:rPr>
              <a:t>OP</a:t>
            </a:r>
          </a:p>
          <a:p>
            <a:pPr algn="ctr"/>
            <a:r>
              <a:rPr lang="en-US" sz="1000" b="1" dirty="0">
                <a:solidFill>
                  <a:schemeClr val="bg1"/>
                </a:solidFill>
                <a:latin typeface="Arial" panose="020B0604020202020204" pitchFamily="34" charset="0"/>
                <a:cs typeface="Arial" panose="020B0604020202020204" pitchFamily="34" charset="0"/>
              </a:rPr>
              <a:t>0x02</a:t>
            </a:r>
            <a:endParaRPr lang="ru-RU" sz="1000" b="1" dirty="0">
              <a:solidFill>
                <a:schemeClr val="bg1"/>
              </a:solidFill>
              <a:latin typeface="Arial" panose="020B0604020202020204" pitchFamily="34" charset="0"/>
              <a:cs typeface="Arial" panose="020B0604020202020204" pitchFamily="34" charset="0"/>
            </a:endParaRPr>
          </a:p>
        </p:txBody>
      </p:sp>
      <p:sp>
        <p:nvSpPr>
          <p:cNvPr id="66" name="TextBox 65"/>
          <p:cNvSpPr txBox="1"/>
          <p:nvPr/>
        </p:nvSpPr>
        <p:spPr>
          <a:xfrm>
            <a:off x="7637215" y="1899451"/>
            <a:ext cx="1131051"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53:</a:t>
            </a:r>
          </a:p>
          <a:p>
            <a:pPr algn="ctr"/>
            <a:r>
              <a:rPr lang="ru-RU" sz="800" dirty="0">
                <a:latin typeface="Arial" panose="020B0604020202020204" pitchFamily="34" charset="0"/>
                <a:cs typeface="Arial" panose="020B0604020202020204" pitchFamily="34" charset="0"/>
              </a:rPr>
              <a:t>обнаружение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a:t>
            </a:r>
          </a:p>
        </p:txBody>
      </p:sp>
      <p:sp>
        <p:nvSpPr>
          <p:cNvPr id="67" name="TextBox 66"/>
          <p:cNvSpPr txBox="1"/>
          <p:nvPr/>
        </p:nvSpPr>
        <p:spPr>
          <a:xfrm>
            <a:off x="8624499" y="1900775"/>
            <a:ext cx="113105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53:</a:t>
            </a:r>
          </a:p>
          <a:p>
            <a:pPr algn="ctr"/>
            <a:r>
              <a:rPr lang="ru-RU" sz="800" dirty="0">
                <a:latin typeface="Arial" panose="020B0604020202020204" pitchFamily="34" charset="0"/>
                <a:cs typeface="Arial" panose="020B0604020202020204" pitchFamily="34" charset="0"/>
              </a:rPr>
              <a:t>предложение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a:t>
            </a:r>
          </a:p>
        </p:txBody>
      </p:sp>
      <p:sp>
        <p:nvSpPr>
          <p:cNvPr id="68" name="TextBox 67"/>
          <p:cNvSpPr txBox="1"/>
          <p:nvPr/>
        </p:nvSpPr>
        <p:spPr>
          <a:xfrm>
            <a:off x="9632651" y="1900775"/>
            <a:ext cx="1131051" cy="338554"/>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53:</a:t>
            </a:r>
          </a:p>
          <a:p>
            <a:pPr algn="ctr"/>
            <a:r>
              <a:rPr lang="ru-RU" sz="800" dirty="0">
                <a:latin typeface="Arial" panose="020B0604020202020204" pitchFamily="34" charset="0"/>
                <a:cs typeface="Arial" panose="020B0604020202020204" pitchFamily="34" charset="0"/>
              </a:rPr>
              <a:t>запрос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a:t>
            </a:r>
          </a:p>
        </p:txBody>
      </p:sp>
      <p:sp>
        <p:nvSpPr>
          <p:cNvPr id="69" name="TextBox 68"/>
          <p:cNvSpPr txBox="1"/>
          <p:nvPr/>
        </p:nvSpPr>
        <p:spPr>
          <a:xfrm>
            <a:off x="10626103" y="1899078"/>
            <a:ext cx="120098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53:</a:t>
            </a:r>
          </a:p>
          <a:p>
            <a:pPr algn="ctr"/>
            <a:r>
              <a:rPr lang="ru-RU" sz="800" dirty="0">
                <a:latin typeface="Arial" panose="020B0604020202020204" pitchFamily="34" charset="0"/>
                <a:cs typeface="Arial" panose="020B0604020202020204" pitchFamily="34" charset="0"/>
              </a:rPr>
              <a:t>Подтверждение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a:t>
            </a:r>
          </a:p>
        </p:txBody>
      </p:sp>
      <p:sp>
        <p:nvSpPr>
          <p:cNvPr id="70" name="TextBox 69"/>
          <p:cNvSpPr txBox="1"/>
          <p:nvPr/>
        </p:nvSpPr>
        <p:spPr>
          <a:xfrm>
            <a:off x="7630590" y="2491391"/>
            <a:ext cx="113105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50:</a:t>
            </a:r>
          </a:p>
          <a:p>
            <a:pPr algn="ctr"/>
            <a:r>
              <a:rPr lang="ru-RU" sz="800" dirty="0">
                <a:latin typeface="Arial" panose="020B0604020202020204" pitchFamily="34" charset="0"/>
                <a:cs typeface="Arial" panose="020B0604020202020204" pitchFamily="34" charset="0"/>
              </a:rPr>
              <a:t>запрос адреса</a:t>
            </a:r>
          </a:p>
          <a:p>
            <a:pPr algn="ctr"/>
            <a:r>
              <a:rPr lang="ru-RU" sz="800" dirty="0">
                <a:latin typeface="Arial" panose="020B0604020202020204" pitchFamily="34" charset="0"/>
                <a:cs typeface="Arial" panose="020B0604020202020204" pitchFamily="34" charset="0"/>
              </a:rPr>
              <a:t>192.168.1.100</a:t>
            </a:r>
          </a:p>
        </p:txBody>
      </p:sp>
      <p:sp>
        <p:nvSpPr>
          <p:cNvPr id="71" name="TextBox 70"/>
          <p:cNvSpPr txBox="1"/>
          <p:nvPr/>
        </p:nvSpPr>
        <p:spPr>
          <a:xfrm>
            <a:off x="8608832" y="2484308"/>
            <a:ext cx="113105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1:</a:t>
            </a:r>
          </a:p>
          <a:p>
            <a:pPr algn="ctr"/>
            <a:r>
              <a:rPr lang="ru-RU" sz="800" dirty="0">
                <a:latin typeface="Arial" panose="020B0604020202020204" pitchFamily="34" charset="0"/>
                <a:cs typeface="Arial" panose="020B0604020202020204" pitchFamily="34" charset="0"/>
              </a:rPr>
              <a:t>маска подсети</a:t>
            </a:r>
          </a:p>
          <a:p>
            <a:pPr algn="ctr"/>
            <a:r>
              <a:rPr lang="ru-RU" sz="800" dirty="0">
                <a:latin typeface="Arial" panose="020B0604020202020204" pitchFamily="34" charset="0"/>
                <a:cs typeface="Arial" panose="020B0604020202020204" pitchFamily="34" charset="0"/>
              </a:rPr>
              <a:t>255.255.255.0</a:t>
            </a:r>
          </a:p>
        </p:txBody>
      </p:sp>
      <p:sp>
        <p:nvSpPr>
          <p:cNvPr id="72" name="TextBox 71"/>
          <p:cNvSpPr txBox="1"/>
          <p:nvPr/>
        </p:nvSpPr>
        <p:spPr>
          <a:xfrm>
            <a:off x="8616084" y="3170327"/>
            <a:ext cx="1182496"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3:</a:t>
            </a:r>
          </a:p>
          <a:p>
            <a:pPr algn="ctr"/>
            <a:r>
              <a:rPr lang="ru-RU" sz="800" dirty="0">
                <a:latin typeface="Arial" panose="020B0604020202020204" pitchFamily="34" charset="0"/>
                <a:cs typeface="Arial" panose="020B0604020202020204" pitchFamily="34" charset="0"/>
              </a:rPr>
              <a:t>Маршрутизатор</a:t>
            </a:r>
          </a:p>
          <a:p>
            <a:pPr algn="ctr"/>
            <a:r>
              <a:rPr lang="ru-RU" sz="800" dirty="0">
                <a:latin typeface="Arial" panose="020B0604020202020204" pitchFamily="34" charset="0"/>
                <a:cs typeface="Arial" panose="020B0604020202020204" pitchFamily="34" charset="0"/>
              </a:rPr>
              <a:t>192.168.1.1</a:t>
            </a:r>
          </a:p>
        </p:txBody>
      </p:sp>
      <p:sp>
        <p:nvSpPr>
          <p:cNvPr id="73" name="TextBox 72"/>
          <p:cNvSpPr txBox="1"/>
          <p:nvPr/>
        </p:nvSpPr>
        <p:spPr>
          <a:xfrm>
            <a:off x="8647187" y="3730964"/>
            <a:ext cx="113105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51:</a:t>
            </a:r>
          </a:p>
          <a:p>
            <a:pPr algn="ctr"/>
            <a:r>
              <a:rPr lang="ru-RU" sz="800" dirty="0">
                <a:latin typeface="Arial" panose="020B0604020202020204" pitchFamily="34" charset="0"/>
                <a:cs typeface="Arial" panose="020B0604020202020204" pitchFamily="34" charset="0"/>
              </a:rPr>
              <a:t>срок аренды </a:t>
            </a:r>
            <a:r>
              <a:rPr lang="en-US" sz="800" dirty="0" err="1">
                <a:latin typeface="Arial" panose="020B0604020202020204" pitchFamily="34" charset="0"/>
                <a:cs typeface="Arial" panose="020B0604020202020204" pitchFamily="34" charset="0"/>
              </a:rPr>
              <a:t>ip</a:t>
            </a:r>
            <a:r>
              <a:rPr lang="en-US" sz="800" dirty="0">
                <a:latin typeface="Arial" panose="020B0604020202020204" pitchFamily="34" charset="0"/>
                <a:cs typeface="Arial" panose="020B0604020202020204" pitchFamily="34" charset="0"/>
              </a:rPr>
              <a:t>-</a:t>
            </a:r>
            <a:r>
              <a:rPr lang="ru-RU" sz="800" dirty="0">
                <a:latin typeface="Arial" panose="020B0604020202020204" pitchFamily="34" charset="0"/>
                <a:cs typeface="Arial" panose="020B0604020202020204" pitchFamily="34" charset="0"/>
              </a:rPr>
              <a:t>адреса – 1 день</a:t>
            </a:r>
          </a:p>
        </p:txBody>
      </p:sp>
      <p:sp>
        <p:nvSpPr>
          <p:cNvPr id="74" name="TextBox 73"/>
          <p:cNvSpPr txBox="1"/>
          <p:nvPr/>
        </p:nvSpPr>
        <p:spPr>
          <a:xfrm>
            <a:off x="8667529" y="4481042"/>
            <a:ext cx="113105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54:</a:t>
            </a:r>
          </a:p>
          <a:p>
            <a:pPr algn="ct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сервер </a:t>
            </a:r>
          </a:p>
          <a:p>
            <a:pPr algn="ctr"/>
            <a:r>
              <a:rPr lang="ru-RU" sz="800" dirty="0">
                <a:latin typeface="Arial" panose="020B0604020202020204" pitchFamily="34" charset="0"/>
                <a:cs typeface="Arial" panose="020B0604020202020204" pitchFamily="34" charset="0"/>
              </a:rPr>
              <a:t>192.168.1.1</a:t>
            </a:r>
          </a:p>
        </p:txBody>
      </p:sp>
      <p:sp>
        <p:nvSpPr>
          <p:cNvPr id="75" name="TextBox 74"/>
          <p:cNvSpPr txBox="1"/>
          <p:nvPr/>
        </p:nvSpPr>
        <p:spPr>
          <a:xfrm>
            <a:off x="9645998" y="2476726"/>
            <a:ext cx="113105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50:</a:t>
            </a:r>
          </a:p>
          <a:p>
            <a:pPr algn="ctr"/>
            <a:r>
              <a:rPr lang="ru-RU" sz="800" dirty="0">
                <a:latin typeface="Arial" panose="020B0604020202020204" pitchFamily="34" charset="0"/>
                <a:cs typeface="Arial" panose="020B0604020202020204" pitchFamily="34" charset="0"/>
              </a:rPr>
              <a:t>запрос адреса</a:t>
            </a:r>
          </a:p>
          <a:p>
            <a:pPr algn="ctr"/>
            <a:r>
              <a:rPr lang="ru-RU" sz="800" dirty="0">
                <a:latin typeface="Arial" panose="020B0604020202020204" pitchFamily="34" charset="0"/>
                <a:cs typeface="Arial" panose="020B0604020202020204" pitchFamily="34" charset="0"/>
              </a:rPr>
              <a:t>192.168.1.100</a:t>
            </a:r>
          </a:p>
        </p:txBody>
      </p:sp>
      <p:sp>
        <p:nvSpPr>
          <p:cNvPr id="76" name="TextBox 75"/>
          <p:cNvSpPr txBox="1"/>
          <p:nvPr/>
        </p:nvSpPr>
        <p:spPr>
          <a:xfrm>
            <a:off x="9621417" y="3168679"/>
            <a:ext cx="113105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54:</a:t>
            </a:r>
          </a:p>
          <a:p>
            <a:pPr algn="ct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сервер </a:t>
            </a:r>
          </a:p>
          <a:p>
            <a:pPr algn="ctr"/>
            <a:r>
              <a:rPr lang="ru-RU" sz="800" dirty="0">
                <a:latin typeface="Arial" panose="020B0604020202020204" pitchFamily="34" charset="0"/>
                <a:cs typeface="Arial" panose="020B0604020202020204" pitchFamily="34" charset="0"/>
              </a:rPr>
              <a:t>192.168.1.1</a:t>
            </a:r>
          </a:p>
        </p:txBody>
      </p:sp>
      <p:sp>
        <p:nvSpPr>
          <p:cNvPr id="77" name="TextBox 76"/>
          <p:cNvSpPr txBox="1"/>
          <p:nvPr/>
        </p:nvSpPr>
        <p:spPr>
          <a:xfrm>
            <a:off x="10622185" y="2478143"/>
            <a:ext cx="113105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1:</a:t>
            </a:r>
          </a:p>
          <a:p>
            <a:pPr algn="ctr"/>
            <a:r>
              <a:rPr lang="ru-RU" sz="800" dirty="0">
                <a:latin typeface="Arial" panose="020B0604020202020204" pitchFamily="34" charset="0"/>
                <a:cs typeface="Arial" panose="020B0604020202020204" pitchFamily="34" charset="0"/>
              </a:rPr>
              <a:t>маска подсети</a:t>
            </a:r>
          </a:p>
          <a:p>
            <a:pPr algn="ctr"/>
            <a:r>
              <a:rPr lang="ru-RU" sz="800" dirty="0">
                <a:latin typeface="Arial" panose="020B0604020202020204" pitchFamily="34" charset="0"/>
                <a:cs typeface="Arial" panose="020B0604020202020204" pitchFamily="34" charset="0"/>
              </a:rPr>
              <a:t>255.255.255.0</a:t>
            </a:r>
          </a:p>
        </p:txBody>
      </p:sp>
      <p:sp>
        <p:nvSpPr>
          <p:cNvPr id="78" name="TextBox 77"/>
          <p:cNvSpPr txBox="1"/>
          <p:nvPr/>
        </p:nvSpPr>
        <p:spPr>
          <a:xfrm>
            <a:off x="10629437" y="3164162"/>
            <a:ext cx="1182496"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3:</a:t>
            </a:r>
          </a:p>
          <a:p>
            <a:pPr algn="ctr"/>
            <a:r>
              <a:rPr lang="ru-RU" sz="800" dirty="0">
                <a:latin typeface="Arial" panose="020B0604020202020204" pitchFamily="34" charset="0"/>
                <a:cs typeface="Arial" panose="020B0604020202020204" pitchFamily="34" charset="0"/>
              </a:rPr>
              <a:t>Маршрутизатор</a:t>
            </a:r>
          </a:p>
          <a:p>
            <a:pPr algn="ctr"/>
            <a:r>
              <a:rPr lang="ru-RU" sz="800" dirty="0">
                <a:latin typeface="Arial" panose="020B0604020202020204" pitchFamily="34" charset="0"/>
                <a:cs typeface="Arial" panose="020B0604020202020204" pitchFamily="34" charset="0"/>
              </a:rPr>
              <a:t>192.168.1.1</a:t>
            </a:r>
          </a:p>
        </p:txBody>
      </p:sp>
      <p:sp>
        <p:nvSpPr>
          <p:cNvPr id="79" name="TextBox 78"/>
          <p:cNvSpPr txBox="1"/>
          <p:nvPr/>
        </p:nvSpPr>
        <p:spPr>
          <a:xfrm>
            <a:off x="10660540" y="3724799"/>
            <a:ext cx="113105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51:</a:t>
            </a:r>
          </a:p>
          <a:p>
            <a:pPr algn="ctr"/>
            <a:r>
              <a:rPr lang="ru-RU" sz="800" dirty="0">
                <a:latin typeface="Arial" panose="020B0604020202020204" pitchFamily="34" charset="0"/>
                <a:cs typeface="Arial" panose="020B0604020202020204" pitchFamily="34" charset="0"/>
              </a:rPr>
              <a:t>срок аренды </a:t>
            </a:r>
            <a:r>
              <a:rPr lang="en-US" sz="800" dirty="0" err="1">
                <a:latin typeface="Arial" panose="020B0604020202020204" pitchFamily="34" charset="0"/>
                <a:cs typeface="Arial" panose="020B0604020202020204" pitchFamily="34" charset="0"/>
              </a:rPr>
              <a:t>ip</a:t>
            </a:r>
            <a:r>
              <a:rPr lang="en-US" sz="800" dirty="0">
                <a:latin typeface="Arial" panose="020B0604020202020204" pitchFamily="34" charset="0"/>
                <a:cs typeface="Arial" panose="020B0604020202020204" pitchFamily="34" charset="0"/>
              </a:rPr>
              <a:t>-</a:t>
            </a:r>
            <a:r>
              <a:rPr lang="ru-RU" sz="800" dirty="0">
                <a:latin typeface="Arial" panose="020B0604020202020204" pitchFamily="34" charset="0"/>
                <a:cs typeface="Arial" panose="020B0604020202020204" pitchFamily="34" charset="0"/>
              </a:rPr>
              <a:t>адреса – 1 день</a:t>
            </a:r>
          </a:p>
        </p:txBody>
      </p:sp>
      <p:sp>
        <p:nvSpPr>
          <p:cNvPr id="80" name="TextBox 79"/>
          <p:cNvSpPr txBox="1"/>
          <p:nvPr/>
        </p:nvSpPr>
        <p:spPr>
          <a:xfrm>
            <a:off x="10680882" y="4474877"/>
            <a:ext cx="1131051" cy="461665"/>
          </a:xfrm>
          <a:prstGeom prst="rect">
            <a:avLst/>
          </a:prstGeom>
          <a:noFill/>
        </p:spPr>
        <p:txBody>
          <a:bodyPr wrap="square" rtlCol="0">
            <a:spAutoFit/>
          </a:bodyPr>
          <a:lstStyle/>
          <a:p>
            <a:pPr algn="ctr"/>
            <a:r>
              <a:rPr lang="ru-RU" sz="800" dirty="0">
                <a:latin typeface="Arial" panose="020B0604020202020204" pitchFamily="34" charset="0"/>
                <a:cs typeface="Arial" panose="020B0604020202020204" pitchFamily="34" charset="0"/>
              </a:rPr>
              <a:t>Опция </a:t>
            </a: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 54:</a:t>
            </a:r>
          </a:p>
          <a:p>
            <a:pPr algn="ctr"/>
            <a:r>
              <a:rPr lang="en-US" sz="800" dirty="0">
                <a:latin typeface="Arial" panose="020B0604020202020204" pitchFamily="34" charset="0"/>
                <a:cs typeface="Arial" panose="020B0604020202020204" pitchFamily="34" charset="0"/>
              </a:rPr>
              <a:t>DHCP-</a:t>
            </a:r>
            <a:r>
              <a:rPr lang="ru-RU" sz="800" dirty="0">
                <a:latin typeface="Arial" panose="020B0604020202020204" pitchFamily="34" charset="0"/>
                <a:cs typeface="Arial" panose="020B0604020202020204" pitchFamily="34" charset="0"/>
              </a:rPr>
              <a:t>сервер </a:t>
            </a:r>
          </a:p>
          <a:p>
            <a:pPr algn="ctr"/>
            <a:r>
              <a:rPr lang="ru-RU" sz="800" dirty="0">
                <a:latin typeface="Arial" panose="020B0604020202020204" pitchFamily="34" charset="0"/>
                <a:cs typeface="Arial" panose="020B0604020202020204" pitchFamily="34" charset="0"/>
              </a:rPr>
              <a:t>192.168.1.1</a:t>
            </a:r>
          </a:p>
        </p:txBody>
      </p:sp>
      <p:sp>
        <p:nvSpPr>
          <p:cNvPr id="12" name="Прямоугольник 11"/>
          <p:cNvSpPr/>
          <p:nvPr/>
        </p:nvSpPr>
        <p:spPr>
          <a:xfrm>
            <a:off x="631030" y="4810586"/>
            <a:ext cx="6096000" cy="1528624"/>
          </a:xfrm>
          <a:prstGeom prst="rect">
            <a:avLst/>
          </a:prstGeom>
        </p:spPr>
        <p:txBody>
          <a:bodyPr>
            <a:spAutoFit/>
          </a:bodyPr>
          <a:lstStyle/>
          <a:p>
            <a:pPr lvl="0">
              <a:spcAft>
                <a:spcPts val="400"/>
              </a:spcAft>
            </a:pPr>
            <a:r>
              <a:rPr lang="ru-RU" kern="0" dirty="0">
                <a:solidFill>
                  <a:srgbClr val="000000"/>
                </a:solidFill>
                <a:latin typeface="Arial" panose="020B0604020202020204" pitchFamily="34" charset="0"/>
                <a:cs typeface="Arial" panose="020B0604020202020204" pitchFamily="34" charset="0"/>
              </a:rPr>
              <a:t>Общие опции для диапазонов</a:t>
            </a:r>
            <a:r>
              <a:rPr lang="en-US" kern="0" dirty="0">
                <a:solidFill>
                  <a:srgbClr val="000000"/>
                </a:solidFill>
                <a:latin typeface="Arial" panose="020B0604020202020204" pitchFamily="34" charset="0"/>
                <a:cs typeface="Arial" panose="020B0604020202020204" pitchFamily="34" charset="0"/>
              </a:rPr>
              <a:t>:</a:t>
            </a:r>
          </a:p>
          <a:p>
            <a:pPr marL="541338" lvl="1" indent="-358775">
              <a:buFont typeface="Wingdings" panose="05000000000000000000" pitchFamily="2" charset="2"/>
              <a:buChar char="§"/>
            </a:pPr>
            <a:r>
              <a:rPr lang="ru-RU" kern="0" dirty="0">
                <a:solidFill>
                  <a:srgbClr val="000000"/>
                </a:solidFill>
                <a:latin typeface="Arial" panose="020B0604020202020204" pitchFamily="34" charset="0"/>
                <a:cs typeface="Arial" panose="020B0604020202020204" pitchFamily="34" charset="0"/>
              </a:rPr>
              <a:t>Маршрутизатор</a:t>
            </a:r>
            <a:r>
              <a:rPr lang="en-US" kern="0" dirty="0">
                <a:solidFill>
                  <a:srgbClr val="000000"/>
                </a:solidFill>
                <a:latin typeface="Arial" panose="020B0604020202020204" pitchFamily="34" charset="0"/>
                <a:cs typeface="Arial" panose="020B0604020202020204" pitchFamily="34" charset="0"/>
              </a:rPr>
              <a:t> (</a:t>
            </a:r>
            <a:r>
              <a:rPr lang="ru-RU" kern="0" dirty="0">
                <a:solidFill>
                  <a:srgbClr val="000000"/>
                </a:solidFill>
                <a:latin typeface="Arial" panose="020B0604020202020204" pitchFamily="34" charset="0"/>
                <a:cs typeface="Arial" panose="020B0604020202020204" pitchFamily="34" charset="0"/>
              </a:rPr>
              <a:t>Шлюз по умолчанию</a:t>
            </a:r>
            <a:r>
              <a:rPr lang="en-US" kern="0" dirty="0">
                <a:solidFill>
                  <a:srgbClr val="000000"/>
                </a:solidFill>
                <a:latin typeface="Arial" panose="020B0604020202020204" pitchFamily="34" charset="0"/>
                <a:cs typeface="Arial" panose="020B0604020202020204" pitchFamily="34" charset="0"/>
              </a:rPr>
              <a:t>)</a:t>
            </a:r>
          </a:p>
          <a:p>
            <a:pPr marL="541338" lvl="1" indent="-358775">
              <a:buFont typeface="Wingdings" panose="05000000000000000000" pitchFamily="2" charset="2"/>
              <a:buChar char="§"/>
            </a:pPr>
            <a:r>
              <a:rPr lang="en-US" kern="0" dirty="0">
                <a:solidFill>
                  <a:srgbClr val="000000"/>
                </a:solidFill>
                <a:latin typeface="Arial" panose="020B0604020202020204" pitchFamily="34" charset="0"/>
                <a:cs typeface="Arial" panose="020B0604020202020204" pitchFamily="34" charset="0"/>
              </a:rPr>
              <a:t>DNS</a:t>
            </a:r>
            <a:r>
              <a:rPr lang="ru-RU" kern="0" dirty="0">
                <a:solidFill>
                  <a:srgbClr val="000000"/>
                </a:solidFill>
                <a:latin typeface="Arial" panose="020B0604020202020204" pitchFamily="34" charset="0"/>
                <a:cs typeface="Arial" panose="020B0604020202020204" pitchFamily="34" charset="0"/>
              </a:rPr>
              <a:t>-имя</a:t>
            </a:r>
            <a:endParaRPr lang="en-US" kern="0" dirty="0">
              <a:solidFill>
                <a:srgbClr val="000000"/>
              </a:solidFill>
              <a:latin typeface="Arial" panose="020B0604020202020204" pitchFamily="34" charset="0"/>
              <a:cs typeface="Arial" panose="020B0604020202020204" pitchFamily="34" charset="0"/>
            </a:endParaRPr>
          </a:p>
          <a:p>
            <a:pPr marL="541338" lvl="1" indent="-358775">
              <a:buFont typeface="Wingdings" panose="05000000000000000000" pitchFamily="2" charset="2"/>
              <a:buChar char="§"/>
            </a:pPr>
            <a:r>
              <a:rPr lang="en-US" kern="0" dirty="0">
                <a:solidFill>
                  <a:srgbClr val="000000"/>
                </a:solidFill>
                <a:latin typeface="Arial" panose="020B0604020202020204" pitchFamily="34" charset="0"/>
                <a:cs typeface="Arial" panose="020B0604020202020204" pitchFamily="34" charset="0"/>
              </a:rPr>
              <a:t>DNS</a:t>
            </a:r>
            <a:r>
              <a:rPr lang="ru-RU" kern="0" dirty="0">
                <a:solidFill>
                  <a:srgbClr val="000000"/>
                </a:solidFill>
                <a:latin typeface="Arial" panose="020B0604020202020204" pitchFamily="34" charset="0"/>
                <a:cs typeface="Arial" panose="020B0604020202020204" pitchFamily="34" charset="0"/>
              </a:rPr>
              <a:t>-сервера</a:t>
            </a:r>
            <a:endParaRPr lang="en-US" kern="0" dirty="0">
              <a:solidFill>
                <a:srgbClr val="000000"/>
              </a:solidFill>
              <a:latin typeface="Arial" panose="020B0604020202020204" pitchFamily="34" charset="0"/>
              <a:cs typeface="Arial" panose="020B0604020202020204" pitchFamily="34" charset="0"/>
            </a:endParaRPr>
          </a:p>
          <a:p>
            <a:pPr marL="541338" lvl="1" indent="-358775">
              <a:buFont typeface="Wingdings" panose="05000000000000000000" pitchFamily="2" charset="2"/>
              <a:buChar char="§"/>
            </a:pPr>
            <a:r>
              <a:rPr lang="en-US" kern="0" dirty="0">
                <a:solidFill>
                  <a:srgbClr val="000000"/>
                </a:solidFill>
                <a:latin typeface="Arial" panose="020B0604020202020204" pitchFamily="34" charset="0"/>
                <a:cs typeface="Arial" panose="020B0604020202020204" pitchFamily="34" charset="0"/>
              </a:rPr>
              <a:t>WINS</a:t>
            </a:r>
            <a:r>
              <a:rPr lang="ru-RU" kern="0" dirty="0">
                <a:solidFill>
                  <a:srgbClr val="000000"/>
                </a:solidFill>
                <a:latin typeface="Arial" panose="020B0604020202020204" pitchFamily="34" charset="0"/>
                <a:cs typeface="Arial" panose="020B0604020202020204" pitchFamily="34" charset="0"/>
              </a:rPr>
              <a:t>-сервера</a:t>
            </a:r>
            <a:endParaRPr lang="en-CA" kern="0" dirty="0">
              <a:solidFill>
                <a:srgbClr val="000000"/>
              </a:solidFill>
              <a:latin typeface="Arial" panose="020B0604020202020204" pitchFamily="34" charset="0"/>
              <a:cs typeface="Arial" panose="020B0604020202020204" pitchFamily="34" charset="0"/>
            </a:endParaRPr>
          </a:p>
        </p:txBody>
      </p:sp>
      <p:grpSp>
        <p:nvGrpSpPr>
          <p:cNvPr id="112" name="Группа 111"/>
          <p:cNvGrpSpPr/>
          <p:nvPr/>
        </p:nvGrpSpPr>
        <p:grpSpPr>
          <a:xfrm>
            <a:off x="428112" y="1214504"/>
            <a:ext cx="7022087" cy="3125542"/>
            <a:chOff x="453398" y="1081434"/>
            <a:chExt cx="7022087" cy="3125542"/>
          </a:xfrm>
        </p:grpSpPr>
        <p:cxnSp>
          <p:nvCxnSpPr>
            <p:cNvPr id="108" name="Прямая соединительная линия 107"/>
            <p:cNvCxnSpPr/>
            <p:nvPr/>
          </p:nvCxnSpPr>
          <p:spPr>
            <a:xfrm>
              <a:off x="2036490" y="2894930"/>
              <a:ext cx="4053756" cy="232"/>
            </a:xfrm>
            <a:prstGeom prst="line">
              <a:avLst/>
            </a:prstGeom>
            <a:ln w="28575"/>
          </p:spPr>
          <p:style>
            <a:lnRef idx="3">
              <a:schemeClr val="dk1"/>
            </a:lnRef>
            <a:fillRef idx="0">
              <a:schemeClr val="dk1"/>
            </a:fillRef>
            <a:effectRef idx="2">
              <a:schemeClr val="dk1"/>
            </a:effectRef>
            <a:fontRef idx="minor">
              <a:schemeClr val="tx1"/>
            </a:fontRef>
          </p:style>
        </p:cxnSp>
        <p:cxnSp>
          <p:nvCxnSpPr>
            <p:cNvPr id="107" name="Прямая соединительная линия 106"/>
            <p:cNvCxnSpPr/>
            <p:nvPr/>
          </p:nvCxnSpPr>
          <p:spPr>
            <a:xfrm flipV="1">
              <a:off x="1381364" y="3491345"/>
              <a:ext cx="640486" cy="1696"/>
            </a:xfrm>
            <a:prstGeom prst="line">
              <a:avLst/>
            </a:prstGeom>
            <a:ln w="28575"/>
          </p:spPr>
          <p:style>
            <a:lnRef idx="3">
              <a:schemeClr val="dk1"/>
            </a:lnRef>
            <a:fillRef idx="0">
              <a:schemeClr val="dk1"/>
            </a:fillRef>
            <a:effectRef idx="2">
              <a:schemeClr val="dk1"/>
            </a:effectRef>
            <a:fontRef idx="minor">
              <a:schemeClr val="tx1"/>
            </a:fontRef>
          </p:style>
        </p:cxnSp>
        <p:cxnSp>
          <p:nvCxnSpPr>
            <p:cNvPr id="104" name="Прямая соединительная линия 103"/>
            <p:cNvCxnSpPr/>
            <p:nvPr/>
          </p:nvCxnSpPr>
          <p:spPr>
            <a:xfrm flipV="1">
              <a:off x="1371336" y="2257683"/>
              <a:ext cx="640486" cy="1696"/>
            </a:xfrm>
            <a:prstGeom prst="line">
              <a:avLst/>
            </a:prstGeom>
            <a:ln w="28575"/>
          </p:spPr>
          <p:style>
            <a:lnRef idx="3">
              <a:schemeClr val="dk1"/>
            </a:lnRef>
            <a:fillRef idx="0">
              <a:schemeClr val="dk1"/>
            </a:fillRef>
            <a:effectRef idx="2">
              <a:schemeClr val="dk1"/>
            </a:effectRef>
            <a:fontRef idx="minor">
              <a:schemeClr val="tx1"/>
            </a:fontRef>
          </p:style>
        </p:cxnSp>
        <p:pic>
          <p:nvPicPr>
            <p:cNvPr id="82"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5009" y="2299076"/>
              <a:ext cx="679016" cy="103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Рисунок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30" y="1675299"/>
              <a:ext cx="1063981" cy="1022033"/>
            </a:xfrm>
            <a:prstGeom prst="rect">
              <a:avLst/>
            </a:prstGeom>
          </p:spPr>
        </p:pic>
        <p:pic>
          <p:nvPicPr>
            <p:cNvPr id="84" name="Рисунок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73" y="2945973"/>
              <a:ext cx="1063981" cy="1022033"/>
            </a:xfrm>
            <a:prstGeom prst="rect">
              <a:avLst/>
            </a:prstGeom>
          </p:spPr>
        </p:pic>
        <p:pic>
          <p:nvPicPr>
            <p:cNvPr id="87" name="Picture 77" descr="Workgroup_Switch"/>
            <p:cNvPicPr>
              <a:picLocks noChangeAspect="1" noChangeArrowheads="1"/>
            </p:cNvPicPr>
            <p:nvPr/>
          </p:nvPicPr>
          <p:blipFill>
            <a:blip r:embed="rId5" cstate="print">
              <a:duotone>
                <a:srgbClr val="4472C4">
                  <a:shade val="45000"/>
                  <a:satMod val="135000"/>
                </a:srgb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rcRect/>
            <a:stretch>
              <a:fillRect/>
            </a:stretch>
          </p:blipFill>
          <p:spPr bwMode="auto">
            <a:xfrm>
              <a:off x="2858841" y="2491391"/>
              <a:ext cx="935626" cy="685862"/>
            </a:xfrm>
            <a:prstGeom prst="rect">
              <a:avLst/>
            </a:prstGeom>
            <a:noFill/>
          </p:spPr>
        </p:pic>
        <p:grpSp>
          <p:nvGrpSpPr>
            <p:cNvPr id="31" name="Группа 30"/>
            <p:cNvGrpSpPr/>
            <p:nvPr/>
          </p:nvGrpSpPr>
          <p:grpSpPr>
            <a:xfrm>
              <a:off x="1082311" y="1543242"/>
              <a:ext cx="484668" cy="238581"/>
              <a:chOff x="-1987826" y="2010619"/>
              <a:chExt cx="484668" cy="238581"/>
            </a:xfrm>
          </p:grpSpPr>
          <p:sp>
            <p:nvSpPr>
              <p:cNvPr id="30" name="Стрелка: вправо 29"/>
              <p:cNvSpPr/>
              <p:nvPr/>
            </p:nvSpPr>
            <p:spPr>
              <a:xfrm>
                <a:off x="-1805308" y="2010619"/>
                <a:ext cx="302150" cy="2385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1" name="Овал 20"/>
              <p:cNvSpPr/>
              <p:nvPr/>
            </p:nvSpPr>
            <p:spPr>
              <a:xfrm>
                <a:off x="-1987826" y="2019631"/>
                <a:ext cx="222636" cy="222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a:t>
                </a:r>
                <a:endParaRPr lang="ru-RU" sz="1200" dirty="0">
                  <a:latin typeface="Arial" panose="020B0604020202020204" pitchFamily="34" charset="0"/>
                  <a:cs typeface="Arial" panose="020B0604020202020204" pitchFamily="34" charset="0"/>
                </a:endParaRPr>
              </a:p>
            </p:txBody>
          </p:sp>
        </p:grpSp>
        <p:sp>
          <p:nvSpPr>
            <p:cNvPr id="32" name="TextBox 31"/>
            <p:cNvSpPr txBox="1"/>
            <p:nvPr/>
          </p:nvSpPr>
          <p:spPr>
            <a:xfrm>
              <a:off x="453398" y="1081434"/>
              <a:ext cx="1593945" cy="430887"/>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Клиенты генерируют </a:t>
              </a:r>
              <a:r>
                <a:rPr lang="en-US" sz="1100" dirty="0">
                  <a:latin typeface="Arial" panose="020B0604020202020204" pitchFamily="34" charset="0"/>
                  <a:cs typeface="Arial" panose="020B0604020202020204" pitchFamily="34" charset="0"/>
                </a:rPr>
                <a:t>DHCP-</a:t>
              </a:r>
              <a:r>
                <a:rPr lang="ru-RU" sz="1100" dirty="0">
                  <a:latin typeface="Arial" panose="020B0604020202020204" pitchFamily="34" charset="0"/>
                  <a:cs typeface="Arial" panose="020B0604020202020204" pitchFamily="34" charset="0"/>
                </a:rPr>
                <a:t>запрос</a:t>
              </a:r>
            </a:p>
          </p:txBody>
        </p:sp>
        <p:sp>
          <p:nvSpPr>
            <p:cNvPr id="88" name="TextBox 87"/>
            <p:cNvSpPr txBox="1"/>
            <p:nvPr/>
          </p:nvSpPr>
          <p:spPr>
            <a:xfrm>
              <a:off x="2264415" y="1413254"/>
              <a:ext cx="2304990" cy="769441"/>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Relay Agent </a:t>
              </a:r>
              <a:r>
                <a:rPr lang="ru-RU" sz="1100" dirty="0">
                  <a:latin typeface="Arial" panose="020B0604020202020204" pitchFamily="34" charset="0"/>
                  <a:cs typeface="Arial" panose="020B0604020202020204" pitchFamily="34" charset="0"/>
                </a:rPr>
                <a:t>заполняет опцию 82 </a:t>
              </a:r>
              <a:r>
                <a:rPr lang="en-US" sz="1100" dirty="0">
                  <a:latin typeface="Arial" panose="020B0604020202020204" pitchFamily="34" charset="0"/>
                  <a:cs typeface="Arial" panose="020B0604020202020204" pitchFamily="34" charset="0"/>
                </a:rPr>
                <a:t>(Remote ID </a:t>
              </a:r>
              <a:r>
                <a:rPr lang="ru-RU" sz="1100" dirty="0">
                  <a:latin typeface="Arial" panose="020B0604020202020204" pitchFamily="34" charset="0"/>
                  <a:cs typeface="Arial" panose="020B0604020202020204" pitchFamily="34" charset="0"/>
                </a:rPr>
                <a:t>и </a:t>
              </a:r>
              <a:r>
                <a:rPr lang="en-US" sz="1100" dirty="0">
                  <a:latin typeface="Arial" panose="020B0604020202020204" pitchFamily="34" charset="0"/>
                  <a:cs typeface="Arial" panose="020B0604020202020204" pitchFamily="34" charset="0"/>
                </a:rPr>
                <a:t>Circuit ID) </a:t>
              </a:r>
              <a:r>
                <a:rPr lang="ru-RU" sz="1100" dirty="0">
                  <a:latin typeface="Arial" panose="020B0604020202020204" pitchFamily="34" charset="0"/>
                  <a:cs typeface="Arial" panose="020B0604020202020204" pitchFamily="34" charset="0"/>
                </a:rPr>
                <a:t>вместе с </a:t>
              </a:r>
              <a:r>
                <a:rPr lang="en-US" sz="1100" dirty="0">
                  <a:latin typeface="Arial" panose="020B0604020202020204" pitchFamily="34" charset="0"/>
                  <a:cs typeface="Arial" panose="020B0604020202020204" pitchFamily="34" charset="0"/>
                </a:rPr>
                <a:t>IP-</a:t>
              </a:r>
              <a:r>
                <a:rPr lang="ru-RU" sz="1100" dirty="0">
                  <a:latin typeface="Arial" panose="020B0604020202020204" pitchFamily="34" charset="0"/>
                  <a:cs typeface="Arial" panose="020B0604020202020204" pitchFamily="34" charset="0"/>
                </a:rPr>
                <a:t>адресом шлюза и адресом </a:t>
              </a:r>
              <a:r>
                <a:rPr lang="en-US" sz="1100" dirty="0">
                  <a:latin typeface="Arial" panose="020B0604020202020204" pitchFamily="34" charset="0"/>
                  <a:cs typeface="Arial" panose="020B0604020202020204" pitchFamily="34" charset="0"/>
                </a:rPr>
                <a:t>DHCP-</a:t>
              </a:r>
              <a:r>
                <a:rPr lang="ru-RU" sz="1100" dirty="0">
                  <a:latin typeface="Arial" panose="020B0604020202020204" pitchFamily="34" charset="0"/>
                  <a:cs typeface="Arial" panose="020B0604020202020204" pitchFamily="34" charset="0"/>
                </a:rPr>
                <a:t>сервера</a:t>
              </a:r>
            </a:p>
          </p:txBody>
        </p:sp>
        <p:grpSp>
          <p:nvGrpSpPr>
            <p:cNvPr id="89" name="Группа 88"/>
            <p:cNvGrpSpPr/>
            <p:nvPr/>
          </p:nvGrpSpPr>
          <p:grpSpPr>
            <a:xfrm>
              <a:off x="2990859" y="2237927"/>
              <a:ext cx="484668" cy="238581"/>
              <a:chOff x="-1987826" y="2010619"/>
              <a:chExt cx="484668" cy="238581"/>
            </a:xfrm>
          </p:grpSpPr>
          <p:sp>
            <p:nvSpPr>
              <p:cNvPr id="90" name="Стрелка: вправо 89"/>
              <p:cNvSpPr/>
              <p:nvPr/>
            </p:nvSpPr>
            <p:spPr>
              <a:xfrm>
                <a:off x="-1805308" y="2010619"/>
                <a:ext cx="302150" cy="2385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91" name="Овал 90"/>
              <p:cNvSpPr/>
              <p:nvPr/>
            </p:nvSpPr>
            <p:spPr>
              <a:xfrm>
                <a:off x="-1987826" y="2019631"/>
                <a:ext cx="222636" cy="222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2</a:t>
                </a:r>
              </a:p>
            </p:txBody>
          </p:sp>
        </p:grpSp>
        <p:sp>
          <p:nvSpPr>
            <p:cNvPr id="92" name="TextBox 91"/>
            <p:cNvSpPr txBox="1"/>
            <p:nvPr/>
          </p:nvSpPr>
          <p:spPr>
            <a:xfrm>
              <a:off x="5130790" y="1403529"/>
              <a:ext cx="2304990"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DHCP-</a:t>
              </a:r>
              <a:r>
                <a:rPr lang="ru-RU" sz="1100" dirty="0">
                  <a:latin typeface="Arial" panose="020B0604020202020204" pitchFamily="34" charset="0"/>
                  <a:cs typeface="Arial" panose="020B0604020202020204" pitchFamily="34" charset="0"/>
                </a:rPr>
                <a:t>сервер, способный прочитать опцию 82, использует полученную информацию </a:t>
              </a:r>
            </a:p>
          </p:txBody>
        </p:sp>
        <p:grpSp>
          <p:nvGrpSpPr>
            <p:cNvPr id="93" name="Группа 92"/>
            <p:cNvGrpSpPr/>
            <p:nvPr/>
          </p:nvGrpSpPr>
          <p:grpSpPr>
            <a:xfrm>
              <a:off x="5461374" y="2204447"/>
              <a:ext cx="484668" cy="238581"/>
              <a:chOff x="-1987826" y="2010619"/>
              <a:chExt cx="484668" cy="238581"/>
            </a:xfrm>
          </p:grpSpPr>
          <p:sp>
            <p:nvSpPr>
              <p:cNvPr id="94" name="Стрелка: вправо 93"/>
              <p:cNvSpPr/>
              <p:nvPr/>
            </p:nvSpPr>
            <p:spPr>
              <a:xfrm>
                <a:off x="-1805308" y="2010619"/>
                <a:ext cx="302150" cy="2385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95" name="Овал 94"/>
              <p:cNvSpPr/>
              <p:nvPr/>
            </p:nvSpPr>
            <p:spPr>
              <a:xfrm>
                <a:off x="-1987826" y="2019631"/>
                <a:ext cx="222636" cy="222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3</a:t>
                </a:r>
              </a:p>
            </p:txBody>
          </p:sp>
        </p:grpSp>
        <p:sp>
          <p:nvSpPr>
            <p:cNvPr id="96" name="TextBox 95"/>
            <p:cNvSpPr txBox="1"/>
            <p:nvPr/>
          </p:nvSpPr>
          <p:spPr>
            <a:xfrm>
              <a:off x="5170495" y="3606812"/>
              <a:ext cx="2304990" cy="600164"/>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После изучения, сервер возвращает корректный </a:t>
              </a:r>
              <a:r>
                <a:rPr lang="en-US" sz="1100" dirty="0">
                  <a:latin typeface="Arial" panose="020B0604020202020204" pitchFamily="34" charset="0"/>
                  <a:cs typeface="Arial" panose="020B0604020202020204" pitchFamily="34" charset="0"/>
                </a:rPr>
                <a:t>IP-</a:t>
              </a:r>
              <a:r>
                <a:rPr lang="ru-RU" sz="1100" dirty="0">
                  <a:latin typeface="Arial" panose="020B0604020202020204" pitchFamily="34" charset="0"/>
                  <a:cs typeface="Arial" panose="020B0604020202020204" pitchFamily="34" charset="0"/>
                </a:rPr>
                <a:t>адрес и политики</a:t>
              </a:r>
            </a:p>
          </p:txBody>
        </p:sp>
        <p:grpSp>
          <p:nvGrpSpPr>
            <p:cNvPr id="97" name="Группа 96"/>
            <p:cNvGrpSpPr/>
            <p:nvPr/>
          </p:nvGrpSpPr>
          <p:grpSpPr>
            <a:xfrm flipH="1">
              <a:off x="5532091" y="3201426"/>
              <a:ext cx="484668" cy="238581"/>
              <a:chOff x="-1987826" y="2010619"/>
              <a:chExt cx="484668" cy="238581"/>
            </a:xfrm>
          </p:grpSpPr>
          <p:sp>
            <p:nvSpPr>
              <p:cNvPr id="98" name="Стрелка: вправо 97"/>
              <p:cNvSpPr/>
              <p:nvPr/>
            </p:nvSpPr>
            <p:spPr>
              <a:xfrm>
                <a:off x="-1805308" y="2010619"/>
                <a:ext cx="302150" cy="2385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99" name="Овал 98"/>
              <p:cNvSpPr/>
              <p:nvPr/>
            </p:nvSpPr>
            <p:spPr>
              <a:xfrm>
                <a:off x="-1987826" y="2019631"/>
                <a:ext cx="222636" cy="222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4</a:t>
                </a:r>
              </a:p>
            </p:txBody>
          </p:sp>
        </p:grpSp>
        <p:grpSp>
          <p:nvGrpSpPr>
            <p:cNvPr id="100" name="Группа 99"/>
            <p:cNvGrpSpPr/>
            <p:nvPr/>
          </p:nvGrpSpPr>
          <p:grpSpPr>
            <a:xfrm flipH="1">
              <a:off x="2932102" y="3208359"/>
              <a:ext cx="484668" cy="238581"/>
              <a:chOff x="-1987826" y="2010619"/>
              <a:chExt cx="484668" cy="238581"/>
            </a:xfrm>
          </p:grpSpPr>
          <p:sp>
            <p:nvSpPr>
              <p:cNvPr id="101" name="Стрелка: вправо 100"/>
              <p:cNvSpPr/>
              <p:nvPr/>
            </p:nvSpPr>
            <p:spPr>
              <a:xfrm>
                <a:off x="-1805308" y="2010619"/>
                <a:ext cx="302150" cy="2385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2" name="Овал 101"/>
              <p:cNvSpPr/>
              <p:nvPr/>
            </p:nvSpPr>
            <p:spPr>
              <a:xfrm>
                <a:off x="-1987826" y="2019631"/>
                <a:ext cx="222636" cy="222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5</a:t>
                </a:r>
              </a:p>
            </p:txBody>
          </p:sp>
        </p:grpSp>
        <p:sp>
          <p:nvSpPr>
            <p:cNvPr id="103" name="TextBox 102"/>
            <p:cNvSpPr txBox="1"/>
            <p:nvPr/>
          </p:nvSpPr>
          <p:spPr>
            <a:xfrm>
              <a:off x="2036490" y="3566618"/>
              <a:ext cx="2420833" cy="600164"/>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Удаляется опция 82, применяются политики и назначается корректный </a:t>
              </a:r>
              <a:r>
                <a:rPr lang="en-US" sz="1100" dirty="0">
                  <a:latin typeface="Arial" panose="020B0604020202020204" pitchFamily="34" charset="0"/>
                  <a:cs typeface="Arial" panose="020B0604020202020204" pitchFamily="34" charset="0"/>
                </a:rPr>
                <a:t>IP-</a:t>
              </a:r>
              <a:r>
                <a:rPr lang="ru-RU" sz="1100" dirty="0">
                  <a:latin typeface="Arial" panose="020B0604020202020204" pitchFamily="34" charset="0"/>
                  <a:cs typeface="Arial" panose="020B0604020202020204" pitchFamily="34" charset="0"/>
                </a:rPr>
                <a:t>адрес</a:t>
              </a:r>
            </a:p>
          </p:txBody>
        </p:sp>
        <p:cxnSp>
          <p:nvCxnSpPr>
            <p:cNvPr id="49" name="Прямая соединительная линия 48"/>
            <p:cNvCxnSpPr/>
            <p:nvPr/>
          </p:nvCxnSpPr>
          <p:spPr>
            <a:xfrm>
              <a:off x="2027983" y="1930315"/>
              <a:ext cx="0" cy="1921841"/>
            </a:xfrm>
            <a:prstGeom prst="line">
              <a:avLst/>
            </a:prstGeom>
            <a:ln w="28575"/>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93506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9139" y="36910"/>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Демонстрация: создание и настройка </a:t>
            </a:r>
            <a:r>
              <a:rPr lang="en-US" sz="3600" dirty="0">
                <a:solidFill>
                  <a:schemeClr val="bg1"/>
                </a:solidFill>
                <a:latin typeface="+mj-lt"/>
              </a:rPr>
              <a:t>DHCP Scope</a:t>
            </a:r>
            <a:endParaRPr lang="ru-RU" sz="3600" dirty="0">
              <a:solidFill>
                <a:schemeClr val="bg1"/>
              </a:solidFill>
              <a:latin typeface="+mj-lt"/>
            </a:endParaRPr>
          </a:p>
        </p:txBody>
      </p:sp>
      <p:sp>
        <p:nvSpPr>
          <p:cNvPr id="6" name="Rectangle 3"/>
          <p:cNvSpPr txBox="1">
            <a:spLocks noChangeArrowheads="1"/>
          </p:cNvSpPr>
          <p:nvPr/>
        </p:nvSpPr>
        <p:spPr>
          <a:xfrm>
            <a:off x="490594" y="1270485"/>
            <a:ext cx="7751762" cy="1440911"/>
          </a:xfrm>
          <a:prstGeom prst="rect">
            <a:avLst/>
          </a:prstGeom>
        </p:spPr>
        <p:txBody>
          <a:bodyPr/>
          <a:lstStyle>
            <a:lvl1pPr marL="174625" indent="-174625" algn="l" rtl="0" eaLnBrk="1" fontAlgn="base" hangingPunct="1">
              <a:lnSpc>
                <a:spcPct val="90000"/>
              </a:lnSpc>
              <a:spcBef>
                <a:spcPct val="70000"/>
              </a:spcBef>
              <a:spcAft>
                <a:spcPct val="0"/>
              </a:spcAft>
              <a:buClr>
                <a:schemeClr val="hlink"/>
              </a:buClr>
              <a:buSzPct val="90000"/>
              <a:buFont typeface="Arial" pitchFamily="34" charset="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sz="2400">
                <a:solidFill>
                  <a:schemeClr val="tx1"/>
                </a:solidFill>
                <a:latin typeface="+mn-lt"/>
                <a:ea typeface="Segoe UI" pitchFamily="34" charset="0"/>
                <a:cs typeface="Segoe UI" pitchFamily="34" charset="0"/>
              </a:defRPr>
            </a:lvl2pPr>
            <a:lvl3pPr marL="854075" indent="-173038" algn="l" rtl="0" eaLnBrk="1" fontAlgn="base" hangingPunct="1">
              <a:lnSpc>
                <a:spcPct val="90000"/>
              </a:lnSpc>
              <a:spcBef>
                <a:spcPct val="70000"/>
              </a:spcBef>
              <a:spcAft>
                <a:spcPct val="0"/>
              </a:spcAft>
              <a:buClr>
                <a:schemeClr val="bg2"/>
              </a:buClr>
              <a:buSzPct val="80000"/>
              <a:buFont typeface="Arial" pitchFamily="34" charset="0"/>
              <a:buChar char="•"/>
              <a:defRPr sz="2000">
                <a:solidFill>
                  <a:schemeClr val="tx1"/>
                </a:solidFill>
                <a:latin typeface="+mn-lt"/>
                <a:ea typeface="Segoe UI" pitchFamily="34" charset="0"/>
                <a:cs typeface="Segoe UI" pitchFamily="34" charset="0"/>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ea typeface="Segoe UI" pitchFamily="34" charset="0"/>
                <a:cs typeface="Segoe UI" pitchFamily="34" charset="0"/>
              </a:defRPr>
            </a:lvl4pPr>
            <a:lvl5pPr marL="1544638" indent="-168275" algn="l" rtl="0" eaLnBrk="1" fontAlgn="base" hangingPunct="1">
              <a:lnSpc>
                <a:spcPct val="90000"/>
              </a:lnSpc>
              <a:spcBef>
                <a:spcPct val="70000"/>
              </a:spcBef>
              <a:spcAft>
                <a:spcPct val="0"/>
              </a:spcAft>
              <a:buClr>
                <a:srgbClr val="2D4A6D"/>
              </a:buClr>
              <a:buSzPct val="90000"/>
              <a:buFont typeface="Arial" pitchFamily="34" charset="0"/>
              <a:buChar char="•"/>
              <a:defRPr sz="1600">
                <a:solidFill>
                  <a:schemeClr val="tx1"/>
                </a:solidFill>
                <a:latin typeface="+mn-lt"/>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lnSpc>
                <a:spcPct val="120000"/>
              </a:lnSpc>
              <a:buClr>
                <a:srgbClr val="006699"/>
              </a:buClr>
              <a:buNone/>
            </a:pPr>
            <a:r>
              <a:rPr lang="ru-RU" kern="0" dirty="0">
                <a:solidFill>
                  <a:srgbClr val="000000"/>
                </a:solidFill>
                <a:latin typeface="Arial" panose="020B0604020202020204" pitchFamily="34" charset="0"/>
                <a:cs typeface="Arial" panose="020B0604020202020204" pitchFamily="34" charset="0"/>
              </a:rPr>
              <a:t>В данной демонстрации, Вы увидите как настраивать диапазон и опции для диапазона.</a:t>
            </a:r>
            <a:endParaRPr lang="en-US" kern="0" dirty="0">
              <a:solidFill>
                <a:srgbClr val="000000"/>
              </a:solidFill>
              <a:latin typeface="Arial" panose="020B0604020202020204" pitchFamily="34" charset="0"/>
              <a:cs typeface="Arial" panose="020B0604020202020204" pitchFamily="34" charset="0"/>
            </a:endParaRPr>
          </a:p>
        </p:txBody>
      </p:sp>
      <p:pic>
        <p:nvPicPr>
          <p:cNvPr id="2050" name="Picture 2" descr="create 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99" y="2444973"/>
            <a:ext cx="4943743" cy="36006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ep2-dhcp-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130" y="2059596"/>
            <a:ext cx="5057775"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59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855" y="48269"/>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a:t>
            </a:r>
            <a:r>
              <a:rPr lang="en-US" sz="3600" dirty="0">
                <a:solidFill>
                  <a:schemeClr val="bg1"/>
                </a:solidFill>
                <a:latin typeface="+mj-lt"/>
              </a:rPr>
              <a:t> 3</a:t>
            </a:r>
            <a:r>
              <a:rPr lang="ru-RU" sz="3600" dirty="0">
                <a:solidFill>
                  <a:schemeClr val="bg1"/>
                </a:solidFill>
                <a:latin typeface="+mj-lt"/>
              </a:rPr>
              <a:t>.</a:t>
            </a:r>
            <a:r>
              <a:rPr lang="en-US" sz="3600" dirty="0">
                <a:solidFill>
                  <a:schemeClr val="bg1"/>
                </a:solidFill>
                <a:latin typeface="+mj-lt"/>
              </a:rPr>
              <a:t> </a:t>
            </a:r>
            <a:r>
              <a:rPr lang="ru-RU" sz="3600" dirty="0">
                <a:solidFill>
                  <a:schemeClr val="bg1"/>
                </a:solidFill>
                <a:latin typeface="+mj-lt"/>
              </a:rPr>
              <a:t>Управление базой данных </a:t>
            </a:r>
            <a:r>
              <a:rPr lang="en-US" sz="3600" dirty="0">
                <a:solidFill>
                  <a:schemeClr val="bg1"/>
                </a:solidFill>
                <a:latin typeface="+mj-lt"/>
              </a:rPr>
              <a:t>DHCP</a:t>
            </a:r>
          </a:p>
        </p:txBody>
      </p:sp>
      <p:sp>
        <p:nvSpPr>
          <p:cNvPr id="4" name="Title 1"/>
          <p:cNvSpPr txBox="1">
            <a:spLocks/>
          </p:cNvSpPr>
          <p:nvPr/>
        </p:nvSpPr>
        <p:spPr>
          <a:xfrm>
            <a:off x="555791" y="898496"/>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p>
        </p:txBody>
      </p:sp>
      <p:sp>
        <p:nvSpPr>
          <p:cNvPr id="37" name="Text Placeholder 2"/>
          <p:cNvSpPr txBox="1">
            <a:spLocks/>
          </p:cNvSpPr>
          <p:nvPr/>
        </p:nvSpPr>
        <p:spPr bwMode="auto">
          <a:xfrm>
            <a:off x="503404" y="1268828"/>
            <a:ext cx="750683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5600" lvl="0" indent="-355600">
              <a:buFont typeface="Wingdings" panose="05000000000000000000" pitchFamily="2" charset="2"/>
              <a:buChar char="Ø"/>
            </a:pPr>
            <a:r>
              <a:rPr kumimoji="0" lang="ru-RU"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Что такое</a:t>
            </a:r>
            <a:r>
              <a:rPr kumimoji="0" lang="ru-RU" sz="22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база данных</a:t>
            </a:r>
            <a:r>
              <a:rPr lang="ru-RU" sz="2200" kern="0" dirty="0">
                <a:solidFill>
                  <a:srgbClr val="000000"/>
                </a:solidFill>
                <a:latin typeface="Arial" panose="020B0604020202020204" pitchFamily="34" charset="0"/>
                <a:cs typeface="Arial" panose="020B0604020202020204" pitchFamily="34" charset="0"/>
              </a:rPr>
              <a:t> </a:t>
            </a: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DHCP?
</a:t>
            </a:r>
            <a:r>
              <a:rPr lang="ru-RU" sz="2200" dirty="0">
                <a:latin typeface="Arial" panose="020B0604020202020204" pitchFamily="34" charset="0"/>
                <a:cs typeface="Arial" panose="020B0604020202020204" pitchFamily="34" charset="0"/>
              </a:rPr>
              <a:t>Резервное копирование и восстановление базы данных DHCP</a:t>
            </a:r>
          </a:p>
          <a:p>
            <a:pPr lvl="0" indent="-360000">
              <a:buFont typeface="Wingdings" panose="05000000000000000000" pitchFamily="2" charset="2"/>
              <a:buChar char="Ø"/>
            </a:pPr>
            <a:r>
              <a:rPr lang="ru-RU" sz="2200" dirty="0">
                <a:latin typeface="Arial" panose="020B0604020202020204" pitchFamily="34" charset="0"/>
                <a:cs typeface="Arial" panose="020B0604020202020204" pitchFamily="34" charset="0"/>
              </a:rPr>
              <a:t>Совмещение базы данных DHCP</a:t>
            </a:r>
          </a:p>
          <a:p>
            <a:pPr lvl="0" indent="-360000">
              <a:buFont typeface="Wingdings" panose="05000000000000000000" pitchFamily="2" charset="2"/>
              <a:buChar char="Ø"/>
            </a:pPr>
            <a:r>
              <a:rPr lang="ru-RU" sz="2200" dirty="0">
                <a:latin typeface="Arial" panose="020B0604020202020204" pitchFamily="34" charset="0"/>
                <a:cs typeface="Arial" panose="020B0604020202020204" pitchFamily="34" charset="0"/>
              </a:rPr>
              <a:t>Перемещение базы данных DHCP</a:t>
            </a: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01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p:cNvSpPr/>
          <p:nvPr/>
        </p:nvSpPr>
        <p:spPr>
          <a:xfrm>
            <a:off x="464023" y="4891671"/>
            <a:ext cx="4136429" cy="188444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6"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729" y="1468528"/>
            <a:ext cx="873340" cy="133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6470" y="38048"/>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База данных </a:t>
            </a:r>
            <a:r>
              <a:rPr lang="en-US" sz="3600" dirty="0">
                <a:solidFill>
                  <a:schemeClr val="bg1"/>
                </a:solidFill>
                <a:latin typeface="+mj-lt"/>
              </a:rPr>
              <a:t>DHCP</a:t>
            </a:r>
          </a:p>
        </p:txBody>
      </p:sp>
      <p:sp>
        <p:nvSpPr>
          <p:cNvPr id="9" name="Rounded Rectangle 844808"/>
          <p:cNvSpPr>
            <a:spLocks noChangeArrowheads="1"/>
          </p:cNvSpPr>
          <p:nvPr/>
        </p:nvSpPr>
        <p:spPr bwMode="auto">
          <a:xfrm>
            <a:off x="326470" y="2369697"/>
            <a:ext cx="3967007" cy="870668"/>
          </a:xfrm>
          <a:prstGeom prst="roundRect">
            <a:avLst>
              <a:gd name="adj" fmla="val 4167"/>
            </a:avLst>
          </a:prstGeom>
          <a:noFill/>
          <a:ln w="9525" algn="ctr">
            <a:noFill/>
            <a:round/>
            <a:headEnd/>
            <a:tailEnd/>
          </a:ln>
          <a:effectLst/>
        </p:spPr>
        <p:txBody>
          <a:bodyPr wrap="square" lIns="0" tIns="0" rIns="0" bIns="0" anchor="ctr"/>
          <a:lstStyle/>
          <a:p>
            <a:pPr lvl="0" algn="ctr" fontAlgn="base">
              <a:lnSpc>
                <a:spcPct val="110000"/>
              </a:lnSpc>
              <a:spcBef>
                <a:spcPct val="40000"/>
              </a:spcBef>
              <a:spcAft>
                <a:spcPct val="0"/>
              </a:spcAft>
              <a:buClr>
                <a:srgbClr val="006699"/>
              </a:buClr>
            </a:pPr>
            <a:r>
              <a:rPr lang="en-US" sz="1300" b="1" dirty="0">
                <a:solidFill>
                  <a:srgbClr val="000000"/>
                </a:solidFill>
                <a:latin typeface="Arial" panose="020B0604020202020204" pitchFamily="34" charset="0"/>
                <a:ea typeface="Segoe UI" pitchFamily="34" charset="0"/>
                <a:cs typeface="Arial" panose="020B0604020202020204" pitchFamily="34" charset="0"/>
              </a:rPr>
              <a:t>Windows Server 2012 </a:t>
            </a:r>
            <a:r>
              <a:rPr lang="ru-RU" sz="1300" b="1" dirty="0">
                <a:solidFill>
                  <a:srgbClr val="000000"/>
                </a:solidFill>
                <a:latin typeface="Arial" panose="020B0604020202020204" pitchFamily="34" charset="0"/>
                <a:ea typeface="Segoe UI" pitchFamily="34" charset="0"/>
                <a:cs typeface="Arial" panose="020B0604020202020204" pitchFamily="34" charset="0"/>
              </a:rPr>
              <a:t>хранит базу данных </a:t>
            </a:r>
            <a:r>
              <a:rPr lang="en-US" sz="1300" b="1" dirty="0">
                <a:solidFill>
                  <a:srgbClr val="000000"/>
                </a:solidFill>
                <a:latin typeface="Arial" panose="020B0604020202020204" pitchFamily="34" charset="0"/>
                <a:ea typeface="Segoe UI" pitchFamily="34" charset="0"/>
                <a:cs typeface="Arial" panose="020B0604020202020204" pitchFamily="34" charset="0"/>
              </a:rPr>
              <a:t>DHCP </a:t>
            </a:r>
            <a:r>
              <a:rPr lang="ru-RU" sz="1300" b="1" dirty="0">
                <a:solidFill>
                  <a:srgbClr val="000000"/>
                </a:solidFill>
                <a:latin typeface="Arial" panose="020B0604020202020204" pitchFamily="34" charset="0"/>
                <a:ea typeface="Segoe UI" pitchFamily="34" charset="0"/>
                <a:cs typeface="Arial" panose="020B0604020202020204" pitchFamily="34" charset="0"/>
              </a:rPr>
              <a:t>в папке </a:t>
            </a:r>
            <a:r>
              <a:rPr lang="en-US" sz="1300" b="1" dirty="0">
                <a:solidFill>
                  <a:srgbClr val="000000"/>
                </a:solidFill>
                <a:latin typeface="Arial" panose="020B0604020202020204" pitchFamily="34" charset="0"/>
                <a:ea typeface="Segoe UI" pitchFamily="34" charset="0"/>
                <a:cs typeface="Arial" panose="020B0604020202020204" pitchFamily="34" charset="0"/>
              </a:rPr>
              <a:t>%</a:t>
            </a:r>
            <a:r>
              <a:rPr lang="en-US" sz="1300" b="1" dirty="0" err="1">
                <a:solidFill>
                  <a:srgbClr val="000000"/>
                </a:solidFill>
                <a:latin typeface="Arial" panose="020B0604020202020204" pitchFamily="34" charset="0"/>
                <a:ea typeface="Segoe UI" pitchFamily="34" charset="0"/>
                <a:cs typeface="Arial" panose="020B0604020202020204" pitchFamily="34" charset="0"/>
              </a:rPr>
              <a:t>Systemroot</a:t>
            </a:r>
            <a:r>
              <a:rPr lang="en-US" sz="1300" b="1" dirty="0">
                <a:solidFill>
                  <a:srgbClr val="000000"/>
                </a:solidFill>
                <a:latin typeface="Arial" panose="020B0604020202020204" pitchFamily="34" charset="0"/>
                <a:ea typeface="Segoe UI" pitchFamily="34" charset="0"/>
                <a:cs typeface="Arial" panose="020B0604020202020204" pitchFamily="34" charset="0"/>
              </a:rPr>
              <a:t>%\System32\</a:t>
            </a:r>
            <a:r>
              <a:rPr lang="en-US" sz="1300" b="1" dirty="0" err="1">
                <a:solidFill>
                  <a:srgbClr val="000000"/>
                </a:solidFill>
                <a:latin typeface="Arial" panose="020B0604020202020204" pitchFamily="34" charset="0"/>
                <a:ea typeface="Segoe UI" pitchFamily="34" charset="0"/>
                <a:cs typeface="Arial" panose="020B0604020202020204" pitchFamily="34" charset="0"/>
              </a:rPr>
              <a:t>Dhcp</a:t>
            </a:r>
            <a:endParaRPr lang="en-US" sz="13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0" name="Rounded Rectangle 844812"/>
          <p:cNvSpPr>
            <a:spLocks noChangeArrowheads="1"/>
          </p:cNvSpPr>
          <p:nvPr/>
        </p:nvSpPr>
        <p:spPr bwMode="auto">
          <a:xfrm>
            <a:off x="4452450" y="1075772"/>
            <a:ext cx="2923611" cy="403411"/>
          </a:xfrm>
          <a:prstGeom prst="roundRect">
            <a:avLst>
              <a:gd name="adj" fmla="val 4167"/>
            </a:avLst>
          </a:prstGeom>
          <a:noFill/>
          <a:ln w="9525" algn="ctr">
            <a:noFill/>
            <a:round/>
            <a:headEnd/>
            <a:tailEnd/>
          </a:ln>
          <a:effectLst/>
        </p:spPr>
        <p:txBody>
          <a:bodyPr wrap="square" lIns="0" tIns="0" rIns="0" bIns="0" anchor="ctr"/>
          <a:lstStyle/>
          <a:p>
            <a:pPr lvl="0" fontAlgn="base">
              <a:lnSpc>
                <a:spcPct val="90000"/>
              </a:lnSpc>
              <a:spcBef>
                <a:spcPct val="40000"/>
              </a:spcBef>
              <a:spcAft>
                <a:spcPct val="0"/>
              </a:spcAft>
              <a:buClr>
                <a:srgbClr val="006699"/>
              </a:buClr>
            </a:pPr>
            <a:r>
              <a:rPr lang="ru-RU" sz="1300" dirty="0">
                <a:solidFill>
                  <a:srgbClr val="000000"/>
                </a:solidFill>
                <a:latin typeface="Arial" panose="020B0604020202020204" pitchFamily="34" charset="0"/>
                <a:ea typeface="Segoe UI" pitchFamily="34" charset="0"/>
                <a:cs typeface="Arial" panose="020B0604020202020204" pitchFamily="34" charset="0"/>
              </a:rPr>
              <a:t>Файлы базы данных</a:t>
            </a:r>
            <a:r>
              <a:rPr lang="en-US" sz="1300" dirty="0">
                <a:solidFill>
                  <a:srgbClr val="000000"/>
                </a:solidFill>
                <a:latin typeface="Arial" panose="020B0604020202020204" pitchFamily="34" charset="0"/>
                <a:ea typeface="Segoe UI" pitchFamily="34" charset="0"/>
                <a:cs typeface="Arial" panose="020B0604020202020204" pitchFamily="34" charset="0"/>
              </a:rPr>
              <a:t> DHCP </a:t>
            </a:r>
            <a:r>
              <a:rPr lang="ru-RU" sz="1300" dirty="0">
                <a:solidFill>
                  <a:srgbClr val="000000"/>
                </a:solidFill>
                <a:latin typeface="Arial" panose="020B0604020202020204" pitchFamily="34" charset="0"/>
                <a:ea typeface="Segoe UI" pitchFamily="34" charset="0"/>
                <a:cs typeface="Arial" panose="020B0604020202020204" pitchFamily="34" charset="0"/>
              </a:rPr>
              <a:t>включают</a:t>
            </a:r>
            <a:r>
              <a:rPr lang="en-US" sz="1300" dirty="0">
                <a:solidFill>
                  <a:srgbClr val="000000"/>
                </a:solidFill>
                <a:latin typeface="Arial" panose="020B0604020202020204" pitchFamily="34" charset="0"/>
                <a:ea typeface="Segoe UI" pitchFamily="34" charset="0"/>
                <a:cs typeface="Arial" panose="020B0604020202020204" pitchFamily="34" charset="0"/>
              </a:rPr>
              <a:t>:</a:t>
            </a:r>
          </a:p>
        </p:txBody>
      </p:sp>
      <p:sp>
        <p:nvSpPr>
          <p:cNvPr id="13" name="AutoShape 10"/>
          <p:cNvSpPr>
            <a:spLocks noChangeArrowheads="1"/>
          </p:cNvSpPr>
          <p:nvPr/>
        </p:nvSpPr>
        <p:spPr bwMode="auto">
          <a:xfrm>
            <a:off x="280460" y="1037488"/>
            <a:ext cx="3874636" cy="664012"/>
          </a:xfrm>
          <a:prstGeom prst="roundRect">
            <a:avLst>
              <a:gd name="adj" fmla="val 16667"/>
            </a:avLst>
          </a:prstGeom>
          <a:noFill/>
          <a:ln w="9525" algn="ctr">
            <a:noFill/>
            <a:round/>
            <a:headEnd/>
            <a:tailEnd/>
          </a:ln>
          <a:effectLst/>
        </p:spPr>
        <p:txBody>
          <a:bodyPr wrap="square" lIns="0" tIns="0" rIns="0" bIns="0" anchor="ctr">
            <a:spAutoFit/>
          </a:bodyPr>
          <a:lstStyle/>
          <a:p>
            <a:pPr lvl="0" fontAlgn="base">
              <a:spcBef>
                <a:spcPct val="0"/>
              </a:spcBef>
              <a:spcAft>
                <a:spcPct val="0"/>
              </a:spcAft>
              <a:defRPr/>
            </a:pPr>
            <a:r>
              <a:rPr lang="ru-RU" sz="1300" dirty="0">
                <a:solidFill>
                  <a:srgbClr val="000000"/>
                </a:solidFill>
                <a:latin typeface="Arial" panose="020B0604020202020204" pitchFamily="34" charset="0"/>
                <a:ea typeface="Segoe UI" pitchFamily="34" charset="0"/>
                <a:cs typeface="Arial" panose="020B0604020202020204" pitchFamily="34" charset="0"/>
              </a:rPr>
              <a:t>База данных DHCP является динамической базой данных, которая содержит информацию о конфигурации:</a:t>
            </a:r>
            <a:endParaRPr lang="en-US" sz="13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5" name="AutoShape 10"/>
          <p:cNvSpPr>
            <a:spLocks noChangeArrowheads="1"/>
          </p:cNvSpPr>
          <p:nvPr/>
        </p:nvSpPr>
        <p:spPr bwMode="auto">
          <a:xfrm>
            <a:off x="281516" y="1756226"/>
            <a:ext cx="2858594" cy="774680"/>
          </a:xfrm>
          <a:prstGeom prst="roundRect">
            <a:avLst>
              <a:gd name="adj" fmla="val 16667"/>
            </a:avLst>
          </a:prstGeom>
          <a:noFill/>
          <a:ln>
            <a:noFill/>
            <a:headEnd/>
            <a:tailEnd/>
          </a:ln>
          <a:effectLst/>
        </p:spPr>
        <p:style>
          <a:lnRef idx="1">
            <a:schemeClr val="accent2"/>
          </a:lnRef>
          <a:fillRef idx="2">
            <a:schemeClr val="accent2"/>
          </a:fillRef>
          <a:effectRef idx="1">
            <a:schemeClr val="accent2"/>
          </a:effectRef>
          <a:fontRef idx="minor">
            <a:schemeClr val="dk1"/>
          </a:fontRef>
        </p:style>
        <p:txBody>
          <a:bodyPr wrap="square" lIns="0" tIns="0" rIns="0" bIns="0" anchor="ctr">
            <a:spAutoFit/>
          </a:bodyPr>
          <a:lstStyle/>
          <a:p>
            <a:pPr marL="320675" lvl="1" indent="-285750" fontAlgn="base">
              <a:lnSpc>
                <a:spcPct val="90000"/>
              </a:lnSpc>
              <a:spcBef>
                <a:spcPct val="40000"/>
              </a:spcBef>
              <a:spcAft>
                <a:spcPct val="0"/>
              </a:spcAft>
              <a:buClr>
                <a:srgbClr val="006699"/>
              </a:buClr>
              <a:buFont typeface="Wingdings" panose="05000000000000000000" pitchFamily="2" charset="2"/>
              <a:buChar char="ü"/>
            </a:pPr>
            <a:r>
              <a:rPr lang="ru-RU" sz="1300" dirty="0">
                <a:solidFill>
                  <a:srgbClr val="000000"/>
                </a:solidFill>
                <a:latin typeface="Arial" panose="020B0604020202020204" pitchFamily="34" charset="0"/>
                <a:ea typeface="Segoe UI" pitchFamily="34" charset="0"/>
                <a:cs typeface="Arial" panose="020B0604020202020204" pitchFamily="34" charset="0"/>
              </a:rPr>
              <a:t>Области</a:t>
            </a:r>
            <a:endParaRPr lang="en-US" sz="1300" dirty="0">
              <a:solidFill>
                <a:srgbClr val="000000"/>
              </a:solidFill>
              <a:latin typeface="Arial" panose="020B0604020202020204" pitchFamily="34" charset="0"/>
              <a:ea typeface="Segoe UI" pitchFamily="34" charset="0"/>
              <a:cs typeface="Arial" panose="020B0604020202020204" pitchFamily="34" charset="0"/>
            </a:endParaRPr>
          </a:p>
          <a:p>
            <a:pPr marL="320675" lvl="1" indent="-285750" fontAlgn="base">
              <a:lnSpc>
                <a:spcPct val="90000"/>
              </a:lnSpc>
              <a:spcBef>
                <a:spcPct val="40000"/>
              </a:spcBef>
              <a:spcAft>
                <a:spcPct val="0"/>
              </a:spcAft>
              <a:buClr>
                <a:srgbClr val="006699"/>
              </a:buClr>
              <a:buFont typeface="Wingdings" panose="05000000000000000000" pitchFamily="2" charset="2"/>
              <a:buChar char="ü"/>
            </a:pPr>
            <a:r>
              <a:rPr lang="ru-RU" sz="1300" dirty="0">
                <a:solidFill>
                  <a:srgbClr val="000000"/>
                </a:solidFill>
                <a:latin typeface="Arial" panose="020B0604020202020204" pitchFamily="34" charset="0"/>
                <a:ea typeface="Segoe UI" pitchFamily="34" charset="0"/>
                <a:cs typeface="Arial" panose="020B0604020202020204" pitchFamily="34" charset="0"/>
              </a:rPr>
              <a:t>Арендованные адреса</a:t>
            </a:r>
            <a:endParaRPr lang="en-US" sz="1300" dirty="0">
              <a:solidFill>
                <a:srgbClr val="000000"/>
              </a:solidFill>
              <a:latin typeface="Arial" panose="020B0604020202020204" pitchFamily="34" charset="0"/>
              <a:ea typeface="Segoe UI" pitchFamily="34" charset="0"/>
              <a:cs typeface="Arial" panose="020B0604020202020204" pitchFamily="34" charset="0"/>
            </a:endParaRPr>
          </a:p>
          <a:p>
            <a:pPr marL="320675" lvl="1" indent="-285750" fontAlgn="base">
              <a:lnSpc>
                <a:spcPct val="90000"/>
              </a:lnSpc>
              <a:spcBef>
                <a:spcPct val="40000"/>
              </a:spcBef>
              <a:spcAft>
                <a:spcPct val="0"/>
              </a:spcAft>
              <a:buClr>
                <a:srgbClr val="006699"/>
              </a:buClr>
              <a:buFont typeface="Wingdings" panose="05000000000000000000" pitchFamily="2" charset="2"/>
              <a:buChar char="ü"/>
            </a:pPr>
            <a:r>
              <a:rPr lang="ru-RU" sz="1300" dirty="0">
                <a:solidFill>
                  <a:srgbClr val="000000"/>
                </a:solidFill>
                <a:latin typeface="Arial" panose="020B0604020202020204" pitchFamily="34" charset="0"/>
                <a:ea typeface="Segoe UI" pitchFamily="34" charset="0"/>
                <a:cs typeface="Arial" panose="020B0604020202020204" pitchFamily="34" charset="0"/>
              </a:rPr>
              <a:t>Зарезервированные адреса</a:t>
            </a:r>
            <a:endParaRPr lang="en-US" sz="13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7" name="AutoShape 10"/>
          <p:cNvSpPr>
            <a:spLocks noChangeArrowheads="1"/>
          </p:cNvSpPr>
          <p:nvPr/>
        </p:nvSpPr>
        <p:spPr bwMode="auto">
          <a:xfrm>
            <a:off x="4378179" y="1502734"/>
            <a:ext cx="3740119" cy="1350157"/>
          </a:xfrm>
          <a:prstGeom prst="roundRect">
            <a:avLst>
              <a:gd name="adj" fmla="val 16667"/>
            </a:avLst>
          </a:prstGeom>
          <a:noFill/>
          <a:ln>
            <a:noFill/>
            <a:headEnd/>
            <a:tailEnd/>
          </a:ln>
          <a:effectLst/>
        </p:spPr>
        <p:style>
          <a:lnRef idx="1">
            <a:schemeClr val="accent2"/>
          </a:lnRef>
          <a:fillRef idx="2">
            <a:schemeClr val="accent2"/>
          </a:fillRef>
          <a:effectRef idx="1">
            <a:schemeClr val="accent2"/>
          </a:effectRef>
          <a:fontRef idx="minor">
            <a:schemeClr val="dk1"/>
          </a:fontRef>
        </p:style>
        <p:txBody>
          <a:bodyPr wrap="square" lIns="0" tIns="0" rIns="0" bIns="0" anchor="ctr">
            <a:spAutoFit/>
          </a:bodyPr>
          <a:lstStyle/>
          <a:p>
            <a:pPr marL="265113" lvl="1" indent="-234950" fontAlgn="base">
              <a:lnSpc>
                <a:spcPct val="90000"/>
              </a:lnSpc>
              <a:spcBef>
                <a:spcPct val="40000"/>
              </a:spcBef>
              <a:spcAft>
                <a:spcPct val="0"/>
              </a:spcAft>
              <a:buClr>
                <a:srgbClr val="006699"/>
              </a:buClr>
              <a:buFontTx/>
              <a:buChar char="•"/>
            </a:pPr>
            <a:r>
              <a:rPr lang="en-US" sz="1300" dirty="0">
                <a:solidFill>
                  <a:srgbClr val="000000"/>
                </a:solidFill>
                <a:latin typeface="Arial" panose="020B0604020202020204" pitchFamily="34" charset="0"/>
                <a:ea typeface="Segoe UI" pitchFamily="34" charset="0"/>
                <a:cs typeface="Arial" panose="020B0604020202020204" pitchFamily="34" charset="0"/>
              </a:rPr>
              <a:t>Dhcp.mdb</a:t>
            </a:r>
          </a:p>
          <a:p>
            <a:pPr marL="265113" lvl="1" indent="-234950" fontAlgn="base">
              <a:lnSpc>
                <a:spcPct val="90000"/>
              </a:lnSpc>
              <a:spcBef>
                <a:spcPct val="40000"/>
              </a:spcBef>
              <a:spcAft>
                <a:spcPct val="0"/>
              </a:spcAft>
              <a:buClr>
                <a:srgbClr val="006699"/>
              </a:buClr>
              <a:buFontTx/>
              <a:buChar char="•"/>
            </a:pPr>
            <a:r>
              <a:rPr lang="en-US" sz="1300" dirty="0">
                <a:solidFill>
                  <a:srgbClr val="000000"/>
                </a:solidFill>
                <a:latin typeface="Arial" panose="020B0604020202020204" pitchFamily="34" charset="0"/>
                <a:ea typeface="Segoe UI" pitchFamily="34" charset="0"/>
                <a:cs typeface="Arial" panose="020B0604020202020204" pitchFamily="34" charset="0"/>
              </a:rPr>
              <a:t>temp.edb</a:t>
            </a:r>
          </a:p>
          <a:p>
            <a:pPr marL="265113" lvl="1" indent="-234950" fontAlgn="base">
              <a:lnSpc>
                <a:spcPct val="90000"/>
              </a:lnSpc>
              <a:spcBef>
                <a:spcPct val="40000"/>
              </a:spcBef>
              <a:spcAft>
                <a:spcPct val="0"/>
              </a:spcAft>
              <a:buClr>
                <a:srgbClr val="006699"/>
              </a:buClr>
              <a:buFontTx/>
              <a:buChar char="•"/>
            </a:pPr>
            <a:r>
              <a:rPr lang="en-US" sz="1300" dirty="0">
                <a:solidFill>
                  <a:srgbClr val="000000"/>
                </a:solidFill>
                <a:latin typeface="Arial" panose="020B0604020202020204" pitchFamily="34" charset="0"/>
                <a:ea typeface="Segoe UI" pitchFamily="34" charset="0"/>
                <a:cs typeface="Arial" panose="020B0604020202020204" pitchFamily="34" charset="0"/>
              </a:rPr>
              <a:t>J50.log and J50*.log</a:t>
            </a:r>
            <a:endParaRPr lang="ru-RU" sz="1300" dirty="0">
              <a:solidFill>
                <a:srgbClr val="000000"/>
              </a:solidFill>
              <a:latin typeface="Arial" panose="020B0604020202020204" pitchFamily="34" charset="0"/>
              <a:ea typeface="Segoe UI" pitchFamily="34" charset="0"/>
              <a:cs typeface="Arial" panose="020B0604020202020204" pitchFamily="34" charset="0"/>
            </a:endParaRPr>
          </a:p>
          <a:p>
            <a:pPr marL="265113" lvl="1" indent="-234950" fontAlgn="base">
              <a:lnSpc>
                <a:spcPct val="90000"/>
              </a:lnSpc>
              <a:spcBef>
                <a:spcPct val="40000"/>
              </a:spcBef>
              <a:spcAft>
                <a:spcPct val="0"/>
              </a:spcAft>
              <a:buClr>
                <a:srgbClr val="006699"/>
              </a:buClr>
              <a:buFontTx/>
              <a:buChar char="•"/>
            </a:pPr>
            <a:r>
              <a:rPr lang="en-US" sz="1300" dirty="0">
                <a:solidFill>
                  <a:srgbClr val="000000"/>
                </a:solidFill>
                <a:latin typeface="Arial" panose="020B0604020202020204" pitchFamily="34" charset="0"/>
                <a:ea typeface="Segoe UI" pitchFamily="34" charset="0"/>
                <a:cs typeface="Arial" panose="020B0604020202020204" pitchFamily="34" charset="0"/>
              </a:rPr>
              <a:t>J50Res#####.</a:t>
            </a:r>
            <a:r>
              <a:rPr lang="en-US" sz="1300" dirty="0" err="1">
                <a:solidFill>
                  <a:srgbClr val="000000"/>
                </a:solidFill>
                <a:latin typeface="Arial" panose="020B0604020202020204" pitchFamily="34" charset="0"/>
                <a:ea typeface="Segoe UI" pitchFamily="34" charset="0"/>
                <a:cs typeface="Arial" panose="020B0604020202020204" pitchFamily="34" charset="0"/>
              </a:rPr>
              <a:t>jrs</a:t>
            </a:r>
            <a:endParaRPr lang="en-US" sz="1300" dirty="0">
              <a:solidFill>
                <a:srgbClr val="000000"/>
              </a:solidFill>
              <a:latin typeface="Arial" panose="020B0604020202020204" pitchFamily="34" charset="0"/>
              <a:ea typeface="Segoe UI" pitchFamily="34" charset="0"/>
              <a:cs typeface="Arial" panose="020B0604020202020204" pitchFamily="34" charset="0"/>
            </a:endParaRPr>
          </a:p>
          <a:p>
            <a:pPr marL="265113" lvl="1" indent="-234950" fontAlgn="base">
              <a:lnSpc>
                <a:spcPct val="90000"/>
              </a:lnSpc>
              <a:spcBef>
                <a:spcPct val="40000"/>
              </a:spcBef>
              <a:spcAft>
                <a:spcPct val="0"/>
              </a:spcAft>
              <a:buClr>
                <a:srgbClr val="006699"/>
              </a:buClr>
              <a:buFontTx/>
              <a:buChar char="•"/>
            </a:pPr>
            <a:r>
              <a:rPr lang="en-US" sz="1300" dirty="0">
                <a:solidFill>
                  <a:srgbClr val="000000"/>
                </a:solidFill>
                <a:latin typeface="Arial" panose="020B0604020202020204" pitchFamily="34" charset="0"/>
                <a:ea typeface="Segoe UI" pitchFamily="34" charset="0"/>
                <a:cs typeface="Arial" panose="020B0604020202020204" pitchFamily="34" charset="0"/>
              </a:rPr>
              <a:t>J50.chk</a:t>
            </a:r>
          </a:p>
        </p:txBody>
      </p:sp>
      <p:grpSp>
        <p:nvGrpSpPr>
          <p:cNvPr id="2" name="Группа 1"/>
          <p:cNvGrpSpPr/>
          <p:nvPr/>
        </p:nvGrpSpPr>
        <p:grpSpPr>
          <a:xfrm>
            <a:off x="6826348" y="1230381"/>
            <a:ext cx="5153769" cy="2363491"/>
            <a:chOff x="5016596" y="1255824"/>
            <a:chExt cx="8884828" cy="3952811"/>
          </a:xfrm>
        </p:grpSpPr>
        <p:sp>
          <p:nvSpPr>
            <p:cNvPr id="19" name="AutoShape 8" descr="&quot;&quot;"/>
            <p:cNvSpPr>
              <a:spLocks noChangeArrowheads="1"/>
            </p:cNvSpPr>
            <p:nvPr/>
          </p:nvSpPr>
          <p:spPr bwMode="auto">
            <a:xfrm>
              <a:off x="5132402" y="1369067"/>
              <a:ext cx="1862544" cy="448886"/>
            </a:xfrm>
            <a:prstGeom prst="roundRect">
              <a:avLst>
                <a:gd name="adj" fmla="val 12208"/>
              </a:avLst>
            </a:prstGeom>
            <a:noFill/>
            <a:ln w="9525" algn="ctr">
              <a:noFill/>
              <a:round/>
              <a:headEnd/>
              <a:tailEnd/>
            </a:ln>
          </p:spPr>
          <p:txBody>
            <a:bodyPr lIns="36000" rIns="36000" anchor="ctr"/>
            <a:lstStyle/>
            <a:p>
              <a:pPr algn="ctr">
                <a:lnSpc>
                  <a:spcPct val="85000"/>
                </a:lnSpc>
              </a:pPr>
              <a:r>
                <a:rPr lang="en-US" sz="1000" b="1" dirty="0">
                  <a:solidFill>
                    <a:srgbClr val="000000"/>
                  </a:solidFill>
                  <a:latin typeface="Arial" panose="020B0604020202020204" pitchFamily="34" charset="0"/>
                  <a:ea typeface="Segoe UI" pitchFamily="34" charset="0"/>
                  <a:cs typeface="Arial" panose="020B0604020202020204" pitchFamily="34" charset="0"/>
                </a:rPr>
                <a:t>DHCP</a:t>
              </a:r>
              <a:r>
                <a:rPr lang="ru-RU" sz="1000" b="1"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20" name="Group 41"/>
            <p:cNvGrpSpPr/>
            <p:nvPr/>
          </p:nvGrpSpPr>
          <p:grpSpPr>
            <a:xfrm>
              <a:off x="7415539" y="3365014"/>
              <a:ext cx="1172754" cy="1064234"/>
              <a:chOff x="2547938" y="3613388"/>
              <a:chExt cx="1172754" cy="1064234"/>
            </a:xfrm>
          </p:grpSpPr>
          <p:pic>
            <p:nvPicPr>
              <p:cNvPr id="21" name="Picture 38"/>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547938" y="3613388"/>
                <a:ext cx="1172754" cy="771812"/>
              </a:xfrm>
              <a:prstGeom prst="rect">
                <a:avLst/>
              </a:prstGeom>
            </p:spPr>
          </p:pic>
          <p:sp>
            <p:nvSpPr>
              <p:cNvPr id="22" name="Text Box 14" descr="&quot;&quot;"/>
              <p:cNvSpPr txBox="1">
                <a:spLocks noChangeArrowheads="1"/>
              </p:cNvSpPr>
              <p:nvPr/>
            </p:nvSpPr>
            <p:spPr bwMode="auto">
              <a:xfrm>
                <a:off x="2749346" y="4419599"/>
                <a:ext cx="769938" cy="258023"/>
              </a:xfrm>
              <a:prstGeom prst="rect">
                <a:avLst/>
              </a:prstGeom>
              <a:noFill/>
              <a:ln w="9525" algn="ctr">
                <a:noFill/>
                <a:miter lim="800000"/>
                <a:headEnd/>
                <a:tailEnd/>
              </a:ln>
              <a:extLst/>
            </p:spPr>
            <p:txBody>
              <a:bodyPr wrap="square" lIns="0" tIns="0" rIns="0" bIns="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ctr"/>
                <a:r>
                  <a:rPr lang="en-US" sz="1000" dirty="0">
                    <a:solidFill>
                      <a:srgbClr val="000000"/>
                    </a:solidFill>
                    <a:latin typeface="Arial" panose="020B0604020202020204" pitchFamily="34" charset="0"/>
                    <a:cs typeface="Arial" panose="020B0604020202020204" pitchFamily="34" charset="0"/>
                  </a:rPr>
                  <a:t>DHCP</a:t>
                </a:r>
              </a:p>
            </p:txBody>
          </p:sp>
        </p:grpSp>
        <p:sp>
          <p:nvSpPr>
            <p:cNvPr id="23" name="AutoShape 18" descr="&quot;&quot;"/>
            <p:cNvSpPr>
              <a:spLocks noChangeArrowheads="1"/>
            </p:cNvSpPr>
            <p:nvPr/>
          </p:nvSpPr>
          <p:spPr bwMode="auto">
            <a:xfrm>
              <a:off x="10833341" y="1255824"/>
              <a:ext cx="2894581" cy="550584"/>
            </a:xfrm>
            <a:prstGeom prst="roundRect">
              <a:avLst>
                <a:gd name="adj" fmla="val 12208"/>
              </a:avLst>
            </a:prstGeom>
            <a:noFill/>
            <a:ln w="9525" algn="ctr">
              <a:noFill/>
              <a:round/>
              <a:headEnd/>
              <a:tailEnd/>
            </a:ln>
          </p:spPr>
          <p:txBody>
            <a:bodyPr anchor="ctr"/>
            <a:lstStyle/>
            <a:p>
              <a:pPr algn="ctr">
                <a:lnSpc>
                  <a:spcPct val="85000"/>
                </a:lnSpc>
              </a:pPr>
              <a:r>
                <a:rPr lang="ru-RU" sz="1000" b="1" dirty="0">
                  <a:solidFill>
                    <a:srgbClr val="000000"/>
                  </a:solidFill>
                  <a:latin typeface="Arial" panose="020B0604020202020204" pitchFamily="34" charset="0"/>
                  <a:ea typeface="Segoe UI" pitchFamily="34" charset="0"/>
                  <a:cs typeface="Arial" panose="020B0604020202020204" pitchFamily="34" charset="0"/>
                </a:rPr>
                <a:t>Офлайн хранилище</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24" name="&quot;In the event ..." descr="Frame 5 of 6. It shows an X mark over the DHCP server which represents that the DHCP server is not available. It also shows an arrow from the backup media to the primary database which represents that the primary database can be restored from the backup media."/>
            <p:cNvSpPr>
              <a:spLocks noChangeArrowheads="1"/>
            </p:cNvSpPr>
            <p:nvPr/>
          </p:nvSpPr>
          <p:spPr bwMode="auto">
            <a:xfrm>
              <a:off x="5016596" y="4498356"/>
              <a:ext cx="8884828" cy="71027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lnSpc>
                  <a:spcPct val="90000"/>
                </a:lnSpc>
                <a:spcBef>
                  <a:spcPct val="40000"/>
                </a:spcBef>
                <a:buClr>
                  <a:srgbClr val="8DACD0"/>
                </a:buClr>
                <a:buSzPct val="70000"/>
              </a:pPr>
              <a:r>
                <a:rPr lang="ru-RU" sz="1000" dirty="0">
                  <a:solidFill>
                    <a:srgbClr val="000000"/>
                  </a:solidFill>
                  <a:latin typeface="Arial" panose="020B0604020202020204" pitchFamily="34" charset="0"/>
                  <a:ea typeface="Segoe UI" pitchFamily="34" charset="0"/>
                  <a:cs typeface="Arial" panose="020B0604020202020204" pitchFamily="34" charset="0"/>
                </a:rPr>
                <a:t>В том случае, если сервер выходит из строя, администратор может восстановить базу данных DHCP только с места хранения в автономном режиме</a:t>
              </a:r>
              <a:endParaRPr lang="en-US" sz="1000"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25" name="backup"/>
            <p:cNvGrpSpPr>
              <a:grpSpLocks/>
            </p:cNvGrpSpPr>
            <p:nvPr/>
          </p:nvGrpSpPr>
          <p:grpSpPr bwMode="auto">
            <a:xfrm>
              <a:off x="6971574" y="2331314"/>
              <a:ext cx="945400" cy="884237"/>
              <a:chOff x="1412" y="1625"/>
              <a:chExt cx="508" cy="557"/>
            </a:xfrm>
          </p:grpSpPr>
          <p:sp>
            <p:nvSpPr>
              <p:cNvPr id="26" name="Line 22" descr="&quot;&quot;"/>
              <p:cNvSpPr>
                <a:spLocks noChangeShapeType="1"/>
              </p:cNvSpPr>
              <p:nvPr/>
            </p:nvSpPr>
            <p:spPr bwMode="auto">
              <a:xfrm>
                <a:off x="1920" y="1625"/>
                <a:ext cx="0" cy="557"/>
              </a:xfrm>
              <a:prstGeom prst="line">
                <a:avLst/>
              </a:prstGeom>
              <a:noFill/>
              <a:ln w="38100">
                <a:solidFill>
                  <a:schemeClr val="accent5">
                    <a:lumMod val="75000"/>
                  </a:schemeClr>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sz="1200" dirty="0">
                  <a:solidFill>
                    <a:srgbClr val="000000"/>
                  </a:solidFill>
                  <a:latin typeface="Arial" panose="020B0604020202020204" pitchFamily="34" charset="0"/>
                  <a:cs typeface="Arial" panose="020B0604020202020204" pitchFamily="34" charset="0"/>
                </a:endParaRPr>
              </a:p>
            </p:txBody>
          </p:sp>
          <p:sp>
            <p:nvSpPr>
              <p:cNvPr id="27" name="&quot;backup&quot;" descr="&quot;&quot;"/>
              <p:cNvSpPr txBox="1">
                <a:spLocks noChangeArrowheads="1"/>
              </p:cNvSpPr>
              <p:nvPr/>
            </p:nvSpPr>
            <p:spPr bwMode="auto">
              <a:xfrm>
                <a:off x="1412" y="1801"/>
                <a:ext cx="487" cy="162"/>
              </a:xfrm>
              <a:prstGeom prst="rect">
                <a:avLst/>
              </a:prstGeom>
              <a:solidFill>
                <a:schemeClr val="bg1">
                  <a:alpha val="82000"/>
                </a:schemeClr>
              </a:solidFill>
              <a:ln w="9525" algn="ctr">
                <a:noFill/>
                <a:miter lim="800000"/>
                <a:headEnd/>
                <a:tailEnd/>
              </a:ln>
              <a:extLst/>
            </p:spPr>
            <p:txBody>
              <a:bodyPr wrap="square" lIns="0" tIns="0" rIns="0" bIns="0">
                <a:spAutoFit/>
              </a:bodyPr>
              <a:lstStyle>
                <a:lvl1pPr marL="342900" indent="-342900">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ctr">
                  <a:buClr>
                    <a:srgbClr val="8DACD0"/>
                  </a:buClr>
                  <a:buSzPct val="70000"/>
                  <a:buFont typeface="Wingdings" pitchFamily="2" charset="2"/>
                  <a:buNone/>
                </a:pPr>
                <a:r>
                  <a:rPr lang="en-US" sz="1000" dirty="0">
                    <a:solidFill>
                      <a:srgbClr val="000000"/>
                    </a:solidFill>
                    <a:latin typeface="Arial" panose="020B0604020202020204" pitchFamily="34" charset="0"/>
                    <a:ea typeface="Segoe UI" pitchFamily="34" charset="0"/>
                    <a:cs typeface="Arial" panose="020B0604020202020204" pitchFamily="34" charset="0"/>
                  </a:rPr>
                  <a:t>Backup</a:t>
                </a:r>
              </a:p>
            </p:txBody>
          </p:sp>
        </p:grpSp>
        <p:grpSp>
          <p:nvGrpSpPr>
            <p:cNvPr id="28" name="restore"/>
            <p:cNvGrpSpPr>
              <a:grpSpLocks/>
            </p:cNvGrpSpPr>
            <p:nvPr/>
          </p:nvGrpSpPr>
          <p:grpSpPr bwMode="auto">
            <a:xfrm>
              <a:off x="8163254" y="2331314"/>
              <a:ext cx="1930401" cy="884237"/>
              <a:chOff x="2076" y="1625"/>
              <a:chExt cx="1216" cy="557"/>
            </a:xfrm>
          </p:grpSpPr>
          <p:sp>
            <p:nvSpPr>
              <p:cNvPr id="29" name="Text Box 26" descr="&quot;&quot;"/>
              <p:cNvSpPr txBox="1">
                <a:spLocks noChangeArrowheads="1"/>
              </p:cNvSpPr>
              <p:nvPr/>
            </p:nvSpPr>
            <p:spPr bwMode="auto">
              <a:xfrm>
                <a:off x="2096" y="1863"/>
                <a:ext cx="1196" cy="14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342900" indent="-342900">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r">
                  <a:lnSpc>
                    <a:spcPct val="90000"/>
                  </a:lnSpc>
                  <a:spcBef>
                    <a:spcPct val="40000"/>
                  </a:spcBef>
                  <a:buClr>
                    <a:srgbClr val="8DACD0"/>
                  </a:buClr>
                  <a:buSzPct val="70000"/>
                  <a:buFont typeface="Wingdings" pitchFamily="2" charset="2"/>
                  <a:buNone/>
                </a:pPr>
                <a:r>
                  <a:rPr lang="ru-RU" sz="1000" dirty="0">
                    <a:solidFill>
                      <a:srgbClr val="000000"/>
                    </a:solidFill>
                    <a:latin typeface="Arial" panose="020B0604020202020204" pitchFamily="34" charset="0"/>
                    <a:ea typeface="Segoe UI" pitchFamily="34" charset="0"/>
                    <a:cs typeface="Arial" panose="020B0604020202020204" pitchFamily="34" charset="0"/>
                  </a:rPr>
                  <a:t>Восстановление</a:t>
                </a:r>
                <a:endParaRPr lang="en-US" sz="10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30" name="&quot;restore&quot;" descr="&quot;&quot;"/>
              <p:cNvSpPr>
                <a:spLocks noChangeShapeType="1"/>
              </p:cNvSpPr>
              <p:nvPr/>
            </p:nvSpPr>
            <p:spPr bwMode="auto">
              <a:xfrm flipV="1">
                <a:off x="2076" y="1625"/>
                <a:ext cx="0" cy="557"/>
              </a:xfrm>
              <a:prstGeom prst="line">
                <a:avLst/>
              </a:prstGeom>
              <a:noFill/>
              <a:ln w="38100">
                <a:solidFill>
                  <a:schemeClr val="accent5">
                    <a:lumMod val="75000"/>
                  </a:schemeClr>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sz="1200" dirty="0">
                  <a:solidFill>
                    <a:srgbClr val="000000"/>
                  </a:solidFill>
                  <a:latin typeface="Arial" panose="020B0604020202020204" pitchFamily="34" charset="0"/>
                  <a:cs typeface="Arial" panose="020B0604020202020204" pitchFamily="34" charset="0"/>
                </a:endParaRPr>
              </a:p>
            </p:txBody>
          </p:sp>
        </p:grpSp>
        <p:grpSp>
          <p:nvGrpSpPr>
            <p:cNvPr id="31" name="Group 28"/>
            <p:cNvGrpSpPr>
              <a:grpSpLocks/>
            </p:cNvGrpSpPr>
            <p:nvPr/>
          </p:nvGrpSpPr>
          <p:grpSpPr bwMode="auto">
            <a:xfrm>
              <a:off x="8656964" y="2313854"/>
              <a:ext cx="2798762" cy="2043115"/>
              <a:chOff x="2387" y="1614"/>
              <a:chExt cx="1763" cy="1287"/>
            </a:xfrm>
          </p:grpSpPr>
          <p:sp>
            <p:nvSpPr>
              <p:cNvPr id="32" name="Arc 29" descr="&quot;&quot;"/>
              <p:cNvSpPr>
                <a:spLocks/>
              </p:cNvSpPr>
              <p:nvPr/>
            </p:nvSpPr>
            <p:spPr bwMode="auto">
              <a:xfrm flipV="1">
                <a:off x="2531" y="1614"/>
                <a:ext cx="1587" cy="938"/>
              </a:xfrm>
              <a:custGeom>
                <a:avLst/>
                <a:gdLst>
                  <a:gd name="T0" fmla="*/ 0 w 19353"/>
                  <a:gd name="T1" fmla="*/ 0 h 21600"/>
                  <a:gd name="T2" fmla="*/ 1 w 19353"/>
                  <a:gd name="T3" fmla="*/ 0 h 21600"/>
                  <a:gd name="T4" fmla="*/ 0 w 19353"/>
                  <a:gd name="T5" fmla="*/ 0 h 21600"/>
                  <a:gd name="T6" fmla="*/ 0 60000 65536"/>
                  <a:gd name="T7" fmla="*/ 0 60000 65536"/>
                  <a:gd name="T8" fmla="*/ 0 60000 65536"/>
                  <a:gd name="T9" fmla="*/ 0 w 19353"/>
                  <a:gd name="T10" fmla="*/ 0 h 21600"/>
                  <a:gd name="T11" fmla="*/ 19353 w 19353"/>
                  <a:gd name="T12" fmla="*/ 21600 h 21600"/>
                </a:gdLst>
                <a:ahLst/>
                <a:cxnLst>
                  <a:cxn ang="T6">
                    <a:pos x="T0" y="T1"/>
                  </a:cxn>
                  <a:cxn ang="T7">
                    <a:pos x="T2" y="T3"/>
                  </a:cxn>
                  <a:cxn ang="T8">
                    <a:pos x="T4" y="T5"/>
                  </a:cxn>
                </a:cxnLst>
                <a:rect l="T9" t="T10" r="T11" b="T12"/>
                <a:pathLst>
                  <a:path w="19353" h="21600" fill="none" extrusionOk="0">
                    <a:moveTo>
                      <a:pt x="0" y="39"/>
                    </a:moveTo>
                    <a:cubicBezTo>
                      <a:pt x="433" y="13"/>
                      <a:pt x="868" y="-1"/>
                      <a:pt x="1303" y="0"/>
                    </a:cubicBezTo>
                    <a:cubicBezTo>
                      <a:pt x="8574" y="0"/>
                      <a:pt x="15358" y="3659"/>
                      <a:pt x="19353" y="9735"/>
                    </a:cubicBezTo>
                  </a:path>
                  <a:path w="19353" h="21600" stroke="0" extrusionOk="0">
                    <a:moveTo>
                      <a:pt x="0" y="39"/>
                    </a:moveTo>
                    <a:cubicBezTo>
                      <a:pt x="433" y="13"/>
                      <a:pt x="868" y="-1"/>
                      <a:pt x="1303" y="0"/>
                    </a:cubicBezTo>
                    <a:cubicBezTo>
                      <a:pt x="8574" y="0"/>
                      <a:pt x="15358" y="3659"/>
                      <a:pt x="19353" y="9735"/>
                    </a:cubicBezTo>
                    <a:lnTo>
                      <a:pt x="1303" y="21600"/>
                    </a:lnTo>
                    <a:close/>
                  </a:path>
                </a:pathLst>
              </a:custGeom>
              <a:noFill/>
              <a:ln w="38100">
                <a:solidFill>
                  <a:schemeClr val="accent5">
                    <a:lumMod val="75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sz="1200" dirty="0">
                  <a:solidFill>
                    <a:srgbClr val="000000"/>
                  </a:solidFill>
                  <a:latin typeface="Arial" panose="020B0604020202020204" pitchFamily="34" charset="0"/>
                  <a:cs typeface="Arial" panose="020B0604020202020204" pitchFamily="34" charset="0"/>
                </a:endParaRPr>
              </a:p>
            </p:txBody>
          </p:sp>
          <p:sp>
            <p:nvSpPr>
              <p:cNvPr id="33" name="&quot;backup&quot;" descr="&quot;&quot;"/>
              <p:cNvSpPr txBox="1">
                <a:spLocks noChangeArrowheads="1"/>
              </p:cNvSpPr>
              <p:nvPr/>
            </p:nvSpPr>
            <p:spPr bwMode="auto">
              <a:xfrm>
                <a:off x="2387" y="2577"/>
                <a:ext cx="1763" cy="324"/>
              </a:xfrm>
              <a:prstGeom prst="rect">
                <a:avLst/>
              </a:prstGeom>
              <a:noFill/>
              <a:ln w="3810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342900" indent="-342900">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ctr">
                  <a:buClr>
                    <a:srgbClr val="8DACD0"/>
                  </a:buClr>
                  <a:buSzPct val="70000"/>
                  <a:buFont typeface="Wingdings" pitchFamily="2" charset="2"/>
                  <a:buNone/>
                </a:pPr>
                <a:r>
                  <a:rPr lang="ru-RU" sz="1000" dirty="0">
                    <a:solidFill>
                      <a:srgbClr val="000000"/>
                    </a:solidFill>
                    <a:latin typeface="Arial" panose="020B0604020202020204" pitchFamily="34" charset="0"/>
                    <a:ea typeface="Segoe UI" pitchFamily="34" charset="0"/>
                    <a:cs typeface="Arial" panose="020B0604020202020204" pitchFamily="34" charset="0"/>
                  </a:rPr>
                  <a:t>Резервное</a:t>
                </a:r>
              </a:p>
              <a:p>
                <a:pPr algn="ctr">
                  <a:buClr>
                    <a:srgbClr val="8DACD0"/>
                  </a:buClr>
                  <a:buSzPct val="70000"/>
                  <a:buFont typeface="Wingdings" pitchFamily="2" charset="2"/>
                  <a:buNone/>
                </a:pPr>
                <a:r>
                  <a:rPr lang="ru-RU" sz="1000" dirty="0">
                    <a:solidFill>
                      <a:srgbClr val="000000"/>
                    </a:solidFill>
                    <a:latin typeface="Arial" panose="020B0604020202020204" pitchFamily="34" charset="0"/>
                    <a:ea typeface="Segoe UI" pitchFamily="34" charset="0"/>
                    <a:cs typeface="Arial" panose="020B0604020202020204" pitchFamily="34" charset="0"/>
                  </a:rPr>
                  <a:t>копирование</a:t>
                </a:r>
                <a:endParaRPr lang="en-US" sz="1000" dirty="0">
                  <a:solidFill>
                    <a:srgbClr val="000000"/>
                  </a:solidFill>
                  <a:latin typeface="Arial" panose="020B0604020202020204" pitchFamily="34" charset="0"/>
                  <a:ea typeface="Segoe UI" pitchFamily="34" charset="0"/>
                  <a:cs typeface="Arial" panose="020B0604020202020204" pitchFamily="34" charset="0"/>
                </a:endParaRPr>
              </a:p>
            </p:txBody>
          </p:sp>
        </p:grpSp>
        <p:grpSp>
          <p:nvGrpSpPr>
            <p:cNvPr id="34" name="restore" descr="&quot;&quot;"/>
            <p:cNvGrpSpPr>
              <a:grpSpLocks/>
            </p:cNvGrpSpPr>
            <p:nvPr/>
          </p:nvGrpSpPr>
          <p:grpSpPr bwMode="auto">
            <a:xfrm>
              <a:off x="8834764" y="1505815"/>
              <a:ext cx="2424112" cy="1849439"/>
              <a:chOff x="2499" y="1105"/>
              <a:chExt cx="1527" cy="1165"/>
            </a:xfrm>
          </p:grpSpPr>
          <p:sp>
            <p:nvSpPr>
              <p:cNvPr id="35" name="&quot;restore&quot;" descr="&quot;&quot;"/>
              <p:cNvSpPr txBox="1">
                <a:spLocks noChangeArrowheads="1"/>
              </p:cNvSpPr>
              <p:nvPr/>
            </p:nvSpPr>
            <p:spPr bwMode="auto">
              <a:xfrm>
                <a:off x="2665" y="1105"/>
                <a:ext cx="1149" cy="146"/>
              </a:xfrm>
              <a:prstGeom prst="rect">
                <a:avLst/>
              </a:prstGeom>
              <a:noFill/>
              <a:ln w="28575"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marL="342900" indent="-342900">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r">
                  <a:lnSpc>
                    <a:spcPct val="90000"/>
                  </a:lnSpc>
                  <a:spcBef>
                    <a:spcPct val="40000"/>
                  </a:spcBef>
                  <a:buClr>
                    <a:srgbClr val="8DACD0"/>
                  </a:buClr>
                  <a:buSzPct val="70000"/>
                  <a:buFont typeface="Wingdings" pitchFamily="2" charset="2"/>
                  <a:buNone/>
                </a:pPr>
                <a:r>
                  <a:rPr lang="ru-RU" sz="1000" dirty="0">
                    <a:solidFill>
                      <a:srgbClr val="000000"/>
                    </a:solidFill>
                    <a:latin typeface="Arial" panose="020B0604020202020204" pitchFamily="34" charset="0"/>
                    <a:ea typeface="Segoe UI" pitchFamily="34" charset="0"/>
                    <a:cs typeface="Arial" panose="020B0604020202020204" pitchFamily="34" charset="0"/>
                  </a:rPr>
                  <a:t>Восстановление</a:t>
                </a:r>
                <a:endParaRPr lang="en-US" sz="10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36" name="Arc 33" descr="&quot;&quot;"/>
              <p:cNvSpPr>
                <a:spLocks/>
              </p:cNvSpPr>
              <p:nvPr/>
            </p:nvSpPr>
            <p:spPr bwMode="auto">
              <a:xfrm flipH="1">
                <a:off x="2499" y="1332"/>
                <a:ext cx="1527" cy="938"/>
              </a:xfrm>
              <a:custGeom>
                <a:avLst/>
                <a:gdLst>
                  <a:gd name="T0" fmla="*/ 0 w 18620"/>
                  <a:gd name="T1" fmla="*/ 0 h 21600"/>
                  <a:gd name="T2" fmla="*/ 1 w 18620"/>
                  <a:gd name="T3" fmla="*/ 0 h 21600"/>
                  <a:gd name="T4" fmla="*/ 1 w 18620"/>
                  <a:gd name="T5" fmla="*/ 0 h 21600"/>
                  <a:gd name="T6" fmla="*/ 0 60000 65536"/>
                  <a:gd name="T7" fmla="*/ 0 60000 65536"/>
                  <a:gd name="T8" fmla="*/ 0 60000 65536"/>
                  <a:gd name="T9" fmla="*/ 0 w 18620"/>
                  <a:gd name="T10" fmla="*/ 0 h 21600"/>
                  <a:gd name="T11" fmla="*/ 18620 w 18620"/>
                  <a:gd name="T12" fmla="*/ 21600 h 21600"/>
                </a:gdLst>
                <a:ahLst/>
                <a:cxnLst>
                  <a:cxn ang="T6">
                    <a:pos x="T0" y="T1"/>
                  </a:cxn>
                  <a:cxn ang="T7">
                    <a:pos x="T2" y="T3"/>
                  </a:cxn>
                  <a:cxn ang="T8">
                    <a:pos x="T4" y="T5"/>
                  </a:cxn>
                </a:cxnLst>
                <a:rect l="T9" t="T10" r="T11" b="T12"/>
                <a:pathLst>
                  <a:path w="18620" h="21600" fill="none" extrusionOk="0">
                    <a:moveTo>
                      <a:pt x="0" y="4072"/>
                    </a:moveTo>
                    <a:cubicBezTo>
                      <a:pt x="3676" y="1424"/>
                      <a:pt x="8092" y="-1"/>
                      <a:pt x="12623" y="0"/>
                    </a:cubicBezTo>
                    <a:cubicBezTo>
                      <a:pt x="14651" y="0"/>
                      <a:pt x="16670" y="285"/>
                      <a:pt x="18619" y="849"/>
                    </a:cubicBezTo>
                  </a:path>
                  <a:path w="18620" h="21600" stroke="0" extrusionOk="0">
                    <a:moveTo>
                      <a:pt x="0" y="4072"/>
                    </a:moveTo>
                    <a:cubicBezTo>
                      <a:pt x="3676" y="1424"/>
                      <a:pt x="8092" y="-1"/>
                      <a:pt x="12623" y="0"/>
                    </a:cubicBezTo>
                    <a:cubicBezTo>
                      <a:pt x="14651" y="0"/>
                      <a:pt x="16670" y="285"/>
                      <a:pt x="18619" y="849"/>
                    </a:cubicBezTo>
                    <a:lnTo>
                      <a:pt x="12623" y="21600"/>
                    </a:lnTo>
                    <a:close/>
                  </a:path>
                </a:pathLst>
              </a:custGeom>
              <a:noFill/>
              <a:ln w="38100">
                <a:solidFill>
                  <a:schemeClr val="accent5">
                    <a:lumMod val="75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sz="1200" dirty="0">
                  <a:solidFill>
                    <a:srgbClr val="000000"/>
                  </a:solidFill>
                  <a:latin typeface="Arial" panose="020B0604020202020204" pitchFamily="34" charset="0"/>
                  <a:cs typeface="Arial" panose="020B0604020202020204" pitchFamily="34" charset="0"/>
                </a:endParaRPr>
              </a:p>
            </p:txBody>
          </p:sp>
        </p:grpSp>
        <p:pic>
          <p:nvPicPr>
            <p:cNvPr id="38" name="stop serv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5086" y="3051967"/>
              <a:ext cx="608048" cy="608050"/>
            </a:xfrm>
            <a:prstGeom prst="rect">
              <a:avLst/>
            </a:prstGeom>
          </p:spPr>
        </p:pic>
        <p:grpSp>
          <p:nvGrpSpPr>
            <p:cNvPr id="39" name="Group 40"/>
            <p:cNvGrpSpPr/>
            <p:nvPr/>
          </p:nvGrpSpPr>
          <p:grpSpPr>
            <a:xfrm>
              <a:off x="11532763" y="1767839"/>
              <a:ext cx="1427427" cy="2312949"/>
              <a:chOff x="6665162" y="2016213"/>
              <a:chExt cx="1427427" cy="2312949"/>
            </a:xfrm>
          </p:grpSpPr>
          <p:pic>
            <p:nvPicPr>
              <p:cNvPr id="40" name="Picture 36"/>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6770728" y="2016213"/>
                <a:ext cx="1255672" cy="2133424"/>
              </a:xfrm>
              <a:prstGeom prst="rect">
                <a:avLst/>
              </a:prstGeom>
            </p:spPr>
          </p:pic>
          <p:pic>
            <p:nvPicPr>
              <p:cNvPr id="41" name="Picture 2"/>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65162" y="2853038"/>
                <a:ext cx="1427427" cy="1476124"/>
              </a:xfrm>
              <a:prstGeom prst="rect">
                <a:avLst/>
              </a:prstGeom>
            </p:spPr>
          </p:pic>
        </p:grpSp>
        <p:grpSp>
          <p:nvGrpSpPr>
            <p:cNvPr id="42" name="Group 52"/>
            <p:cNvGrpSpPr/>
            <p:nvPr/>
          </p:nvGrpSpPr>
          <p:grpSpPr>
            <a:xfrm>
              <a:off x="7405321" y="1465506"/>
              <a:ext cx="1702739" cy="917036"/>
              <a:chOff x="2537720" y="3692429"/>
              <a:chExt cx="1702739" cy="917036"/>
            </a:xfrm>
          </p:grpSpPr>
          <p:pic>
            <p:nvPicPr>
              <p:cNvPr id="43" name="Picture 53"/>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537720" y="3692429"/>
                <a:ext cx="1172754" cy="771812"/>
              </a:xfrm>
              <a:prstGeom prst="rect">
                <a:avLst/>
              </a:prstGeom>
            </p:spPr>
          </p:pic>
          <p:sp>
            <p:nvSpPr>
              <p:cNvPr id="44" name="Text Box 14" descr="&quot;&quot;"/>
              <p:cNvSpPr txBox="1">
                <a:spLocks noChangeArrowheads="1"/>
              </p:cNvSpPr>
              <p:nvPr/>
            </p:nvSpPr>
            <p:spPr bwMode="auto">
              <a:xfrm>
                <a:off x="3470521" y="4351443"/>
                <a:ext cx="769938" cy="258022"/>
              </a:xfrm>
              <a:prstGeom prst="rect">
                <a:avLst/>
              </a:prstGeom>
              <a:noFill/>
              <a:ln w="9525" algn="ctr">
                <a:noFill/>
                <a:miter lim="800000"/>
                <a:headEnd/>
                <a:tailEnd/>
              </a:ln>
              <a:extLst/>
            </p:spPr>
            <p:txBody>
              <a:bodyPr wrap="square" lIns="0" tIns="0" rIns="0" bIns="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ctr"/>
                <a:r>
                  <a:rPr lang="en-US" sz="1000" dirty="0">
                    <a:solidFill>
                      <a:srgbClr val="000000"/>
                    </a:solidFill>
                    <a:latin typeface="Arial" panose="020B0604020202020204" pitchFamily="34" charset="0"/>
                    <a:cs typeface="Arial" panose="020B0604020202020204" pitchFamily="34" charset="0"/>
                  </a:rPr>
                  <a:t>DHCP</a:t>
                </a:r>
              </a:p>
            </p:txBody>
          </p:sp>
        </p:grpSp>
        <p:pic>
          <p:nvPicPr>
            <p:cNvPr id="45" name="stop databas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96864" y="1459066"/>
              <a:ext cx="605711" cy="605711"/>
            </a:xfrm>
            <a:prstGeom prst="rect">
              <a:avLst/>
            </a:prstGeom>
          </p:spPr>
        </p:pic>
      </p:grpSp>
      <p:graphicFrame>
        <p:nvGraphicFramePr>
          <p:cNvPr id="46" name="Group 37" descr="&quot;&quot;"/>
          <p:cNvGraphicFramePr>
            <a:graphicFrameLocks noGrp="1"/>
          </p:cNvGraphicFramePr>
          <p:nvPr>
            <p:extLst>
              <p:ext uri="{D42A27DB-BD31-4B8C-83A1-F6EECF244321}">
                <p14:modId xmlns:p14="http://schemas.microsoft.com/office/powerpoint/2010/main" val="791968576"/>
              </p:ext>
            </p:extLst>
          </p:nvPr>
        </p:nvGraphicFramePr>
        <p:xfrm>
          <a:off x="4899546" y="5802482"/>
          <a:ext cx="5563924" cy="922464"/>
        </p:xfrm>
        <a:graphic>
          <a:graphicData uri="http://schemas.openxmlformats.org/drawingml/2006/table">
            <a:tbl>
              <a:tblPr>
                <a:tableStyleId>{327F97BB-C833-4FB7-BDE5-3F7075034690}</a:tableStyleId>
              </a:tblPr>
              <a:tblGrid>
                <a:gridCol w="1804905">
                  <a:extLst>
                    <a:ext uri="{9D8B030D-6E8A-4147-A177-3AD203B41FA5}">
                      <a16:colId xmlns:a16="http://schemas.microsoft.com/office/drawing/2014/main" xmlns="" val="20000"/>
                    </a:ext>
                  </a:extLst>
                </a:gridCol>
                <a:gridCol w="1747309">
                  <a:extLst>
                    <a:ext uri="{9D8B030D-6E8A-4147-A177-3AD203B41FA5}">
                      <a16:colId xmlns:a16="http://schemas.microsoft.com/office/drawing/2014/main" xmlns="" val="20001"/>
                    </a:ext>
                  </a:extLst>
                </a:gridCol>
                <a:gridCol w="2011710">
                  <a:extLst>
                    <a:ext uri="{9D8B030D-6E8A-4147-A177-3AD203B41FA5}">
                      <a16:colId xmlns:a16="http://schemas.microsoft.com/office/drawing/2014/main" xmlns="" val="20002"/>
                    </a:ext>
                  </a:extLst>
                </a:gridCol>
              </a:tblGrid>
              <a:tr h="353544">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u-RU" sz="1200" u="none" strike="noStrike" cap="none" normalizeH="0" baseline="0" dirty="0">
                          <a:ln>
                            <a:noFill/>
                          </a:ln>
                          <a:effectLst/>
                          <a:latin typeface="Arial" panose="020B0604020202020204" pitchFamily="34" charset="0"/>
                          <a:cs typeface="Arial" panose="020B0604020202020204" pitchFamily="34" charset="0"/>
                        </a:rPr>
                        <a:t>Реестр</a:t>
                      </a:r>
                      <a:endParaRPr kumimoji="0" lang="en-US" sz="1200" b="1"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200" u="none" strike="noStrike" cap="none" normalizeH="0" baseline="0" dirty="0">
                          <a:ln>
                            <a:noFill/>
                          </a:ln>
                          <a:effectLst/>
                          <a:latin typeface="Arial" panose="020B0604020202020204" pitchFamily="34" charset="0"/>
                          <a:cs typeface="Arial" panose="020B0604020202020204" pitchFamily="34" charset="0"/>
                        </a:rPr>
                        <a:t>База данных </a:t>
                      </a:r>
                      <a:r>
                        <a:rPr kumimoji="0" lang="en-US" sz="1200" u="none" strike="noStrike" cap="none" normalizeH="0" baseline="0" dirty="0">
                          <a:ln>
                            <a:noFill/>
                          </a:ln>
                          <a:effectLst/>
                          <a:latin typeface="Arial" panose="020B0604020202020204" pitchFamily="34" charset="0"/>
                          <a:cs typeface="Arial" panose="020B0604020202020204" pitchFamily="34" charset="0"/>
                        </a:rPr>
                        <a:t>DHCP</a:t>
                      </a:r>
                      <a:endParaRPr kumimoji="0" lang="en-US" sz="1200" b="1"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200" u="none" strike="noStrike" cap="none" normalizeH="0" baseline="0" dirty="0">
                          <a:ln>
                            <a:noFill/>
                          </a:ln>
                          <a:effectLst/>
                          <a:latin typeface="Arial" panose="020B0604020202020204" pitchFamily="34" charset="0"/>
                          <a:cs typeface="Arial" panose="020B0604020202020204" pitchFamily="34" charset="0"/>
                        </a:rPr>
                        <a:t>После согласования</a:t>
                      </a:r>
                      <a:endParaRPr kumimoji="0" lang="en-US" sz="1200" b="1"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0"/>
                  </a:ext>
                </a:extLst>
              </a:tr>
              <a:tr h="568920">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u-RU" sz="1200" u="none" strike="noStrike" cap="none" normalizeH="0" baseline="0" dirty="0">
                          <a:ln>
                            <a:noFill/>
                          </a:ln>
                          <a:effectLst/>
                          <a:latin typeface="Arial" panose="020B0604020202020204" pitchFamily="34" charset="0"/>
                          <a:cs typeface="Arial" panose="020B0604020202020204" pitchFamily="34" charset="0"/>
                        </a:rPr>
                        <a:t>Клиент имеет </a:t>
                      </a:r>
                      <a:r>
                        <a:rPr kumimoji="0" lang="en-US" sz="1200" u="none" strike="noStrike" cap="none" normalizeH="0" baseline="0" dirty="0">
                          <a:ln>
                            <a:noFill/>
                          </a:ln>
                          <a:effectLst/>
                          <a:latin typeface="Arial" panose="020B0604020202020204" pitchFamily="34" charset="0"/>
                          <a:cs typeface="Arial" panose="020B0604020202020204" pitchFamily="34" charset="0"/>
                        </a:rPr>
                        <a:t>IP-</a:t>
                      </a:r>
                      <a:r>
                        <a:rPr kumimoji="0" lang="ru-RU" sz="1200" u="none" strike="noStrike" cap="none" normalizeH="0" baseline="0" dirty="0">
                          <a:ln>
                            <a:noFill/>
                          </a:ln>
                          <a:effectLst/>
                          <a:latin typeface="Arial" panose="020B0604020202020204" pitchFamily="34" charset="0"/>
                          <a:cs typeface="Arial" panose="020B0604020202020204" pitchFamily="34" charset="0"/>
                        </a:rPr>
                        <a:t>адрес</a:t>
                      </a:r>
                      <a:r>
                        <a:rPr kumimoji="0" lang="en-US" sz="1200" u="none" strike="noStrike" cap="none" normalizeH="0" baseline="0" dirty="0">
                          <a:ln>
                            <a:noFill/>
                          </a:ln>
                          <a:effectLst/>
                          <a:latin typeface="Arial" panose="020B0604020202020204" pitchFamily="34" charset="0"/>
                          <a:cs typeface="Arial" panose="020B0604020202020204" pitchFamily="34" charset="0"/>
                        </a:rPr>
                        <a:t> 192.168.1.34</a:t>
                      </a:r>
                      <a:endParaRPr kumimoji="0" lang="en-US" sz="12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u="none" strike="noStrike" cap="none" normalizeH="0" baseline="0" dirty="0">
                          <a:ln>
                            <a:noFill/>
                          </a:ln>
                          <a:effectLst/>
                          <a:latin typeface="Arial" panose="020B0604020202020204" pitchFamily="34" charset="0"/>
                          <a:cs typeface="Arial" panose="020B0604020202020204" pitchFamily="34" charset="0"/>
                        </a:rPr>
                        <a:t>IP</a:t>
                      </a:r>
                      <a:r>
                        <a:rPr kumimoji="0" lang="ru-RU" sz="1200" u="none" strike="noStrike" cap="none" normalizeH="0" baseline="0" dirty="0">
                          <a:ln>
                            <a:noFill/>
                          </a:ln>
                          <a:effectLst/>
                          <a:latin typeface="Arial" panose="020B0604020202020204" pitchFamily="34" charset="0"/>
                          <a:cs typeface="Arial" panose="020B0604020202020204" pitchFamily="34" charset="0"/>
                        </a:rPr>
                        <a:t>-адрес </a:t>
                      </a:r>
                      <a:r>
                        <a:rPr kumimoji="0" lang="en-US" sz="1200" u="none" strike="noStrike" cap="none" normalizeH="0" baseline="0" dirty="0">
                          <a:ln>
                            <a:noFill/>
                          </a:ln>
                          <a:effectLst/>
                          <a:latin typeface="Arial" panose="020B0604020202020204" pitchFamily="34" charset="0"/>
                          <a:cs typeface="Arial" panose="020B0604020202020204" pitchFamily="34" charset="0"/>
                        </a:rPr>
                        <a:t>192.168.1.34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u-RU" sz="1200" u="none" strike="noStrike" cap="none" normalizeH="0" baseline="0" dirty="0">
                          <a:ln>
                            <a:noFill/>
                          </a:ln>
                          <a:effectLst/>
                          <a:latin typeface="Arial" panose="020B0604020202020204" pitchFamily="34" charset="0"/>
                          <a:cs typeface="Arial" panose="020B0604020202020204" pitchFamily="34" charset="0"/>
                        </a:rPr>
                        <a:t>доступен</a:t>
                      </a:r>
                      <a:endParaRPr kumimoji="0" lang="en-US" sz="12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u-RU" sz="1200" u="none" strike="noStrike" cap="none" normalizeH="0" baseline="0" dirty="0">
                          <a:ln>
                            <a:noFill/>
                          </a:ln>
                          <a:effectLst/>
                          <a:latin typeface="Arial" panose="020B0604020202020204" pitchFamily="34" charset="0"/>
                          <a:cs typeface="Arial" panose="020B0604020202020204" pitchFamily="34" charset="0"/>
                        </a:rPr>
                        <a:t>Запись аренды создается в базе данных DHCP</a:t>
                      </a:r>
                      <a:endParaRPr kumimoji="0" lang="en-US" sz="12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R="18288"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85" name="TextBox 84"/>
          <p:cNvSpPr txBox="1"/>
          <p:nvPr/>
        </p:nvSpPr>
        <p:spPr>
          <a:xfrm>
            <a:off x="737558" y="4888998"/>
            <a:ext cx="3696648" cy="1831271"/>
          </a:xfrm>
          <a:prstGeom prst="rect">
            <a:avLst/>
          </a:prstGeom>
          <a:noFill/>
        </p:spPr>
        <p:txBody>
          <a:bodyPr wrap="square" rtlCol="0">
            <a:spAutoFit/>
          </a:bodyPr>
          <a:lstStyle/>
          <a:p>
            <a:pPr lvl="0" algn="just" fontAlgn="base">
              <a:spcBef>
                <a:spcPct val="0"/>
              </a:spcBef>
              <a:spcAft>
                <a:spcPts val="60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Этапы перемещения базы данных</a:t>
            </a:r>
            <a:r>
              <a:rPr lang="en-US" sz="1200" b="1" dirty="0">
                <a:solidFill>
                  <a:srgbClr val="000000"/>
                </a:solidFill>
                <a:latin typeface="Arial" panose="020B0604020202020204" pitchFamily="34" charset="0"/>
                <a:ea typeface="Segoe UI" pitchFamily="34" charset="0"/>
                <a:cs typeface="Arial" panose="020B0604020202020204" pitchFamily="34" charset="0"/>
              </a:rPr>
              <a:t>:</a:t>
            </a:r>
            <a:endParaRPr lang="en-CA" sz="1200" b="1" dirty="0">
              <a:solidFill>
                <a:srgbClr val="000000"/>
              </a:solidFill>
              <a:latin typeface="Arial" panose="020B0604020202020204" pitchFamily="34" charset="0"/>
              <a:ea typeface="Segoe UI" pitchFamily="34" charset="0"/>
              <a:cs typeface="Arial" panose="020B0604020202020204" pitchFamily="34" charset="0"/>
            </a:endParaRPr>
          </a:p>
          <a:p>
            <a:pPr marL="342900" lvl="1" indent="-342900" algn="just" fontAlgn="base">
              <a:spcBef>
                <a:spcPct val="0"/>
              </a:spcBef>
              <a:spcAft>
                <a:spcPct val="0"/>
              </a:spcAft>
              <a:buFont typeface="+mj-lt"/>
              <a:buAutoNum type="arabicPeriod"/>
            </a:pPr>
            <a:r>
              <a:rPr lang="ru-RU" sz="1200" dirty="0">
                <a:solidFill>
                  <a:srgbClr val="000000"/>
                </a:solidFill>
                <a:latin typeface="Arial" panose="020B0604020202020204" pitchFamily="34" charset="0"/>
                <a:ea typeface="Segoe UI" pitchFamily="34" charset="0"/>
                <a:cs typeface="Arial" panose="020B0604020202020204" pitchFamily="34" charset="0"/>
              </a:rPr>
              <a:t>Резервное копирование базы данных DHCP на старом сервере</a:t>
            </a:r>
          </a:p>
          <a:p>
            <a:pPr marL="342900" lvl="1" indent="-342900" algn="just" fontAlgn="base">
              <a:spcBef>
                <a:spcPct val="0"/>
              </a:spcBef>
              <a:spcAft>
                <a:spcPct val="0"/>
              </a:spcAft>
              <a:buFont typeface="+mj-lt"/>
              <a:buAutoNum type="arabicPeriod"/>
            </a:pPr>
            <a:r>
              <a:rPr lang="ru-RU" sz="1200" dirty="0">
                <a:solidFill>
                  <a:srgbClr val="000000"/>
                </a:solidFill>
                <a:latin typeface="Arial" panose="020B0604020202020204" pitchFamily="34" charset="0"/>
                <a:ea typeface="Segoe UI" pitchFamily="34" charset="0"/>
                <a:cs typeface="Arial" panose="020B0604020202020204" pitchFamily="34" charset="0"/>
              </a:rPr>
              <a:t>Остановка служб старого </a:t>
            </a:r>
            <a:r>
              <a:rPr lang="en-US" sz="1200" dirty="0">
                <a:solidFill>
                  <a:srgbClr val="000000"/>
                </a:solidFill>
                <a:latin typeface="Arial" panose="020B0604020202020204" pitchFamily="34" charset="0"/>
                <a:ea typeface="Segoe UI" pitchFamily="34" charset="0"/>
                <a:cs typeface="Arial" panose="020B0604020202020204" pitchFamily="34" charset="0"/>
              </a:rPr>
              <a:t>DHCP-</a:t>
            </a:r>
            <a:r>
              <a:rPr lang="ru-RU" sz="1200" dirty="0">
                <a:solidFill>
                  <a:srgbClr val="000000"/>
                </a:solidFill>
                <a:latin typeface="Arial" panose="020B0604020202020204" pitchFamily="34" charset="0"/>
                <a:ea typeface="Segoe UI" pitchFamily="34" charset="0"/>
                <a:cs typeface="Arial" panose="020B0604020202020204" pitchFamily="34" charset="0"/>
              </a:rPr>
              <a:t>сервера</a:t>
            </a:r>
          </a:p>
          <a:p>
            <a:pPr marL="342900" lvl="1" indent="-342900" algn="just" fontAlgn="base">
              <a:spcBef>
                <a:spcPct val="0"/>
              </a:spcBef>
              <a:spcAft>
                <a:spcPct val="0"/>
              </a:spcAft>
              <a:buFont typeface="+mj-lt"/>
              <a:buAutoNum type="arabicPeriod"/>
            </a:pPr>
            <a:r>
              <a:rPr lang="ru-RU" sz="1200" dirty="0">
                <a:solidFill>
                  <a:srgbClr val="000000"/>
                </a:solidFill>
                <a:latin typeface="Arial" panose="020B0604020202020204" pitchFamily="34" charset="0"/>
                <a:ea typeface="Segoe UI" pitchFamily="34" charset="0"/>
                <a:cs typeface="Arial" panose="020B0604020202020204" pitchFamily="34" charset="0"/>
              </a:rPr>
              <a:t>Копирование базу данных DHCP на новый сервер и, при необходимости, установка роли DHCP-сервера</a:t>
            </a:r>
          </a:p>
          <a:p>
            <a:pPr marL="342900" lvl="1" indent="-342900" algn="just" fontAlgn="base">
              <a:spcBef>
                <a:spcPct val="0"/>
              </a:spcBef>
              <a:spcAft>
                <a:spcPct val="0"/>
              </a:spcAft>
              <a:buFont typeface="+mj-lt"/>
              <a:buAutoNum type="arabicPeriod"/>
            </a:pPr>
            <a:r>
              <a:rPr lang="ru-RU" sz="1200" dirty="0">
                <a:solidFill>
                  <a:srgbClr val="000000"/>
                </a:solidFill>
                <a:latin typeface="Arial" panose="020B0604020202020204" pitchFamily="34" charset="0"/>
                <a:ea typeface="Segoe UI" pitchFamily="34" charset="0"/>
                <a:cs typeface="Arial" panose="020B0604020202020204" pitchFamily="34" charset="0"/>
              </a:rPr>
              <a:t>Восстановление базы данных</a:t>
            </a:r>
          </a:p>
          <a:p>
            <a:pPr marL="342900" lvl="1" indent="-342900" algn="just" fontAlgn="base">
              <a:spcBef>
                <a:spcPct val="0"/>
              </a:spcBef>
              <a:spcAft>
                <a:spcPct val="0"/>
              </a:spcAft>
              <a:buFont typeface="+mj-lt"/>
              <a:buAutoNum type="arabicPeriod"/>
            </a:pPr>
            <a:r>
              <a:rPr lang="ru-RU" sz="1200" dirty="0">
                <a:solidFill>
                  <a:srgbClr val="000000"/>
                </a:solidFill>
                <a:latin typeface="Arial" panose="020B0604020202020204" pitchFamily="34" charset="0"/>
                <a:ea typeface="Segoe UI" pitchFamily="34" charset="0"/>
                <a:cs typeface="Arial" panose="020B0604020202020204" pitchFamily="34" charset="0"/>
              </a:rPr>
              <a:t>Запуск службы </a:t>
            </a:r>
            <a:r>
              <a:rPr lang="en-US" sz="1200" dirty="0">
                <a:solidFill>
                  <a:srgbClr val="000000"/>
                </a:solidFill>
                <a:latin typeface="Arial" panose="020B0604020202020204" pitchFamily="34" charset="0"/>
                <a:ea typeface="Segoe UI" pitchFamily="34" charset="0"/>
                <a:cs typeface="Arial" panose="020B0604020202020204" pitchFamily="34" charset="0"/>
              </a:rPr>
              <a:t>DHCP-</a:t>
            </a:r>
            <a:r>
              <a:rPr lang="ru-RU" sz="1200" dirty="0">
                <a:solidFill>
                  <a:srgbClr val="000000"/>
                </a:solidFill>
                <a:latin typeface="Arial" panose="020B0604020202020204" pitchFamily="34" charset="0"/>
                <a:ea typeface="Segoe UI" pitchFamily="34" charset="0"/>
                <a:cs typeface="Arial" panose="020B0604020202020204" pitchFamily="34" charset="0"/>
              </a:rPr>
              <a:t>сервера</a:t>
            </a:r>
            <a:endParaRPr lang="en-CA" sz="1200"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6" name="Группа 5"/>
          <p:cNvGrpSpPr/>
          <p:nvPr/>
        </p:nvGrpSpPr>
        <p:grpSpPr>
          <a:xfrm>
            <a:off x="6593717" y="4038133"/>
            <a:ext cx="5386400" cy="1674872"/>
            <a:chOff x="6397433" y="3932131"/>
            <a:chExt cx="5386400" cy="1674872"/>
          </a:xfrm>
        </p:grpSpPr>
        <p:grpSp>
          <p:nvGrpSpPr>
            <p:cNvPr id="47" name="Group 4" descr="An illustration of a DHCP server, with a DHCP database and the server's registry. There are arrows that illustrate how, when you are reconciling scopes, the detailed entries in the DHCP database are compared to the summary entries in the server's registry to find inconsistencies. The table is an example."/>
            <p:cNvGrpSpPr/>
            <p:nvPr/>
          </p:nvGrpSpPr>
          <p:grpSpPr>
            <a:xfrm>
              <a:off x="6397433" y="3932131"/>
              <a:ext cx="5386400" cy="1674872"/>
              <a:chOff x="438615" y="1195947"/>
              <a:chExt cx="8509604" cy="2338999"/>
            </a:xfrm>
          </p:grpSpPr>
          <p:cxnSp>
            <p:nvCxnSpPr>
              <p:cNvPr id="48" name="Straight Arrow Connector 5"/>
              <p:cNvCxnSpPr/>
              <p:nvPr/>
            </p:nvCxnSpPr>
            <p:spPr bwMode="auto">
              <a:xfrm>
                <a:off x="5870841" y="1720098"/>
                <a:ext cx="648945" cy="0"/>
              </a:xfrm>
              <a:prstGeom prst="straightConnector1">
                <a:avLst/>
              </a:prstGeom>
              <a:gradFill rotWithShape="1">
                <a:gsLst>
                  <a:gs pos="0">
                    <a:srgbClr val="E4CD9A"/>
                  </a:gs>
                  <a:gs pos="100000">
                    <a:srgbClr val="EEEFD7"/>
                  </a:gs>
                </a:gsLst>
                <a:lin ang="2700000" scaled="1"/>
              </a:gradFill>
              <a:ln w="57150" cap="flat" cmpd="sng" algn="ctr">
                <a:solidFill>
                  <a:srgbClr val="00B050"/>
                </a:solidFill>
                <a:prstDash val="solid"/>
                <a:round/>
                <a:headEnd type="none" w="med" len="med"/>
                <a:tailEnd type="arrow"/>
              </a:ln>
              <a:effectLst/>
            </p:spPr>
          </p:cxnSp>
          <p:cxnSp>
            <p:nvCxnSpPr>
              <p:cNvPr id="49" name="Straight Arrow Connector 6"/>
              <p:cNvCxnSpPr/>
              <p:nvPr/>
            </p:nvCxnSpPr>
            <p:spPr bwMode="auto">
              <a:xfrm>
                <a:off x="5870841" y="3013761"/>
                <a:ext cx="648945" cy="0"/>
              </a:xfrm>
              <a:prstGeom prst="straightConnector1">
                <a:avLst/>
              </a:prstGeom>
              <a:gradFill rotWithShape="1">
                <a:gsLst>
                  <a:gs pos="0">
                    <a:srgbClr val="E4CD9A"/>
                  </a:gs>
                  <a:gs pos="100000">
                    <a:srgbClr val="EEEFD7"/>
                  </a:gs>
                </a:gsLst>
                <a:lin ang="2700000" scaled="1"/>
              </a:gradFill>
              <a:ln w="57150" cap="flat" cmpd="sng" algn="ctr">
                <a:solidFill>
                  <a:srgbClr val="00B050"/>
                </a:solidFill>
                <a:prstDash val="solid"/>
                <a:round/>
                <a:headEnd type="none" w="med" len="med"/>
                <a:tailEnd type="arrow"/>
              </a:ln>
              <a:effectLst/>
            </p:spPr>
          </p:cxnSp>
          <p:sp>
            <p:nvSpPr>
              <p:cNvPr id="50" name="AutoShape 31"/>
              <p:cNvSpPr>
                <a:spLocks noChangeArrowheads="1"/>
              </p:cNvSpPr>
              <p:nvPr/>
            </p:nvSpPr>
            <p:spPr bwMode="auto">
              <a:xfrm>
                <a:off x="3651728" y="2515363"/>
                <a:ext cx="2293823" cy="981970"/>
              </a:xfrm>
              <a:prstGeom prst="roundRect">
                <a:avLst>
                  <a:gd name="adj" fmla="val 1056"/>
                </a:avLst>
              </a:prstGeom>
              <a:gradFill flip="none" rotWithShape="1">
                <a:gsLst>
                  <a:gs pos="0">
                    <a:srgbClr val="9A3EAC">
                      <a:tint val="66000"/>
                      <a:satMod val="160000"/>
                    </a:srgbClr>
                  </a:gs>
                  <a:gs pos="50000">
                    <a:srgbClr val="9A3EAC">
                      <a:tint val="44500"/>
                      <a:satMod val="160000"/>
                    </a:srgbClr>
                  </a:gs>
                  <a:gs pos="100000">
                    <a:srgbClr val="9A3EAC">
                      <a:tint val="23500"/>
                      <a:satMod val="160000"/>
                    </a:srgbClr>
                  </a:gs>
                </a:gsLst>
                <a:path path="circle">
                  <a:fillToRect l="100000" t="100000"/>
                </a:path>
                <a:tileRect r="-100000" b="-100000"/>
              </a:gradFill>
              <a:ln>
                <a:noFill/>
                <a:headEnd/>
                <a:tailEnd/>
              </a:ln>
            </p:spPr>
            <p:style>
              <a:lnRef idx="2">
                <a:schemeClr val="accent2"/>
              </a:lnRef>
              <a:fillRef idx="1">
                <a:schemeClr val="lt1"/>
              </a:fillRef>
              <a:effectRef idx="0">
                <a:schemeClr val="accent2"/>
              </a:effectRef>
              <a:fontRef idx="minor">
                <a:schemeClr val="dk1"/>
              </a:fontRef>
            </p:style>
            <p:txBody>
              <a:bodyPr wrap="square" lIns="182880" tIns="0" rIns="0" bIns="0" anchor="ctr"/>
              <a:lstStyle/>
              <a:p>
                <a:pPr lvl="0" fontAlgn="base">
                  <a:spcBef>
                    <a:spcPct val="0"/>
                  </a:spcBef>
                  <a:spcAft>
                    <a:spcPct val="0"/>
                  </a:spcAft>
                </a:pPr>
                <a:r>
                  <a:rPr lang="ru-RU" sz="1100" dirty="0">
                    <a:solidFill>
                      <a:srgbClr val="000000"/>
                    </a:solidFill>
                    <a:latin typeface="Arial" panose="020B0604020202020204" pitchFamily="34" charset="0"/>
                    <a:ea typeface="Segoe UI" pitchFamily="34" charset="0"/>
                    <a:cs typeface="Arial" panose="020B0604020202020204" pitchFamily="34" charset="0"/>
                  </a:rPr>
                  <a:t>Суммарная информация об аренде </a:t>
                </a:r>
                <a:r>
                  <a:rPr lang="en-US" sz="1100" dirty="0">
                    <a:solidFill>
                      <a:srgbClr val="000000"/>
                    </a:solidFill>
                    <a:latin typeface="Arial" panose="020B0604020202020204" pitchFamily="34" charset="0"/>
                    <a:ea typeface="Segoe UI" pitchFamily="34" charset="0"/>
                    <a:cs typeface="Arial" panose="020B0604020202020204" pitchFamily="34" charset="0"/>
                  </a:rPr>
                  <a:t>IP-</a:t>
                </a:r>
                <a:r>
                  <a:rPr lang="ru-RU" sz="1100" dirty="0">
                    <a:solidFill>
                      <a:srgbClr val="000000"/>
                    </a:solidFill>
                    <a:latin typeface="Arial" panose="020B0604020202020204" pitchFamily="34" charset="0"/>
                    <a:ea typeface="Segoe UI" pitchFamily="34" charset="0"/>
                    <a:cs typeface="Arial" panose="020B0604020202020204" pitchFamily="34" charset="0"/>
                  </a:rPr>
                  <a:t>адресов</a:t>
                </a:r>
                <a:endParaRPr lang="en-US" sz="11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51" name="AutoShape 32"/>
              <p:cNvSpPr>
                <a:spLocks noChangeArrowheads="1"/>
              </p:cNvSpPr>
              <p:nvPr/>
            </p:nvSpPr>
            <p:spPr bwMode="auto">
              <a:xfrm>
                <a:off x="3766793" y="1195947"/>
                <a:ext cx="2173322" cy="1048302"/>
              </a:xfrm>
              <a:prstGeom prst="roundRect">
                <a:avLst>
                  <a:gd name="adj" fmla="val 2954"/>
                </a:avLst>
              </a:prstGeom>
              <a:gradFill flip="none" rotWithShape="1">
                <a:gsLst>
                  <a:gs pos="0">
                    <a:srgbClr val="9A3EAC">
                      <a:tint val="66000"/>
                      <a:satMod val="160000"/>
                    </a:srgbClr>
                  </a:gs>
                  <a:gs pos="50000">
                    <a:srgbClr val="9A3EAC">
                      <a:tint val="44500"/>
                      <a:satMod val="160000"/>
                    </a:srgbClr>
                  </a:gs>
                  <a:gs pos="100000">
                    <a:srgbClr val="9A3EAC">
                      <a:tint val="23500"/>
                      <a:satMod val="160000"/>
                    </a:srgbClr>
                  </a:gs>
                </a:gsLst>
                <a:path path="circle">
                  <a:fillToRect l="100000" t="100000"/>
                </a:path>
                <a:tileRect r="-100000" b="-100000"/>
              </a:gradFill>
              <a:ln>
                <a:noFill/>
                <a:headEnd/>
                <a:tailEnd/>
              </a:ln>
            </p:spPr>
            <p:style>
              <a:lnRef idx="2">
                <a:schemeClr val="accent2"/>
              </a:lnRef>
              <a:fillRef idx="1">
                <a:schemeClr val="lt1"/>
              </a:fillRef>
              <a:effectRef idx="0">
                <a:schemeClr val="accent2"/>
              </a:effectRef>
              <a:fontRef idx="minor">
                <a:schemeClr val="dk1"/>
              </a:fontRef>
            </p:style>
            <p:txBody>
              <a:bodyPr wrap="square" lIns="182880" tIns="0" rIns="0" bIns="0" anchor="ctr"/>
              <a:lstStyle/>
              <a:p>
                <a:pPr lvl="0" fontAlgn="base">
                  <a:spcBef>
                    <a:spcPct val="0"/>
                  </a:spcBef>
                  <a:spcAft>
                    <a:spcPct val="0"/>
                  </a:spcAft>
                </a:pPr>
                <a:r>
                  <a:rPr lang="ru-RU" sz="1100" dirty="0">
                    <a:solidFill>
                      <a:srgbClr val="000000"/>
                    </a:solidFill>
                    <a:latin typeface="Arial" panose="020B0604020202020204" pitchFamily="34" charset="0"/>
                    <a:ea typeface="Segoe UI" pitchFamily="34" charset="0"/>
                    <a:cs typeface="Arial" panose="020B0604020202020204" pitchFamily="34" charset="0"/>
                  </a:rPr>
                  <a:t>Подробная информация об аренде </a:t>
                </a:r>
                <a:r>
                  <a:rPr lang="en-US" sz="1100" dirty="0">
                    <a:solidFill>
                      <a:srgbClr val="000000"/>
                    </a:solidFill>
                    <a:latin typeface="Arial" panose="020B0604020202020204" pitchFamily="34" charset="0"/>
                    <a:ea typeface="Segoe UI" pitchFamily="34" charset="0"/>
                    <a:cs typeface="Arial" panose="020B0604020202020204" pitchFamily="34" charset="0"/>
                  </a:rPr>
                  <a:t>IP-</a:t>
                </a:r>
                <a:r>
                  <a:rPr lang="ru-RU" sz="1100" dirty="0">
                    <a:solidFill>
                      <a:srgbClr val="000000"/>
                    </a:solidFill>
                    <a:latin typeface="Arial" panose="020B0604020202020204" pitchFamily="34" charset="0"/>
                    <a:ea typeface="Segoe UI" pitchFamily="34" charset="0"/>
                    <a:cs typeface="Arial" panose="020B0604020202020204" pitchFamily="34" charset="0"/>
                  </a:rPr>
                  <a:t>адреса</a:t>
                </a:r>
                <a:endParaRPr lang="en-US" sz="11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52" name="AutoShape 33"/>
              <p:cNvSpPr>
                <a:spLocks noChangeArrowheads="1"/>
              </p:cNvSpPr>
              <p:nvPr/>
            </p:nvSpPr>
            <p:spPr bwMode="auto">
              <a:xfrm>
                <a:off x="6867704" y="1357741"/>
                <a:ext cx="2080515" cy="2022309"/>
              </a:xfrm>
              <a:prstGeom prst="roundRect">
                <a:avLst>
                  <a:gd name="adj" fmla="val 2542"/>
                </a:avLst>
              </a:prstGeom>
              <a:gradFill flip="none" rotWithShape="1">
                <a:gsLst>
                  <a:gs pos="0">
                    <a:srgbClr val="9A3EAC">
                      <a:tint val="66000"/>
                      <a:satMod val="160000"/>
                    </a:srgbClr>
                  </a:gs>
                  <a:gs pos="50000">
                    <a:srgbClr val="9A3EAC">
                      <a:tint val="44500"/>
                      <a:satMod val="160000"/>
                    </a:srgbClr>
                  </a:gs>
                  <a:gs pos="100000">
                    <a:srgbClr val="9A3EAC">
                      <a:tint val="23500"/>
                      <a:satMod val="160000"/>
                    </a:srgbClr>
                  </a:gs>
                </a:gsLst>
                <a:path path="circle">
                  <a:fillToRect l="100000" t="100000"/>
                </a:path>
                <a:tileRect r="-100000" b="-100000"/>
              </a:gradFill>
              <a:ln>
                <a:noFill/>
                <a:headEnd/>
                <a:tailEnd/>
              </a:ln>
            </p:spPr>
            <p:style>
              <a:lnRef idx="2">
                <a:schemeClr val="accent2"/>
              </a:lnRef>
              <a:fillRef idx="1">
                <a:schemeClr val="lt1"/>
              </a:fillRef>
              <a:effectRef idx="0">
                <a:schemeClr val="accent2"/>
              </a:effectRef>
              <a:fontRef idx="minor">
                <a:schemeClr val="dk1"/>
              </a:fontRef>
            </p:style>
            <p:txBody>
              <a:bodyPr wrap="square" lIns="182880" tIns="0" rIns="0" bIns="0" anchor="ctr"/>
              <a:lstStyle/>
              <a:p>
                <a:pPr lvl="0" algn="ctr" fontAlgn="base">
                  <a:lnSpc>
                    <a:spcPct val="85000"/>
                  </a:lnSpc>
                  <a:spcBef>
                    <a:spcPct val="0"/>
                  </a:spcBef>
                  <a:spcAft>
                    <a:spcPct val="0"/>
                  </a:spcAft>
                </a:pPr>
                <a:endParaRPr lang="en-US" sz="1200"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53" name="Group 10" descr="A DHCP server with a DHCP database and the server's registry."/>
              <p:cNvGrpSpPr/>
              <p:nvPr/>
            </p:nvGrpSpPr>
            <p:grpSpPr>
              <a:xfrm>
                <a:off x="438615" y="1327334"/>
                <a:ext cx="2855660" cy="2207612"/>
                <a:chOff x="349577" y="969480"/>
                <a:chExt cx="2855660" cy="2207612"/>
              </a:xfrm>
            </p:grpSpPr>
            <p:sp>
              <p:nvSpPr>
                <p:cNvPr id="56" name="AutoShape 26" descr="&quot;&quot;"/>
                <p:cNvSpPr>
                  <a:spLocks noChangeArrowheads="1"/>
                </p:cNvSpPr>
                <p:nvPr/>
              </p:nvSpPr>
              <p:spPr bwMode="auto">
                <a:xfrm>
                  <a:off x="349577" y="2503993"/>
                  <a:ext cx="1459489" cy="673099"/>
                </a:xfrm>
                <a:prstGeom prst="roundRect">
                  <a:avLst>
                    <a:gd name="adj" fmla="val 4167"/>
                  </a:avLst>
                </a:prstGeom>
                <a:noFill/>
                <a:ln w="9525">
                  <a:noFill/>
                  <a:round/>
                  <a:headEnd/>
                  <a:tailEnd/>
                </a:ln>
                <a:effectLst/>
              </p:spPr>
              <p:txBody>
                <a:bodyPr wrap="square" lIns="0" tIns="0" rIns="0" bIns="0" anchor="ctr"/>
                <a:lstStyle/>
                <a:p>
                  <a:pPr lvl="0" algn="ctr" fontAlgn="base">
                    <a:lnSpc>
                      <a:spcPct val="85000"/>
                    </a:lnSpc>
                    <a:spcBef>
                      <a:spcPct val="0"/>
                    </a:spcBef>
                    <a:spcAft>
                      <a:spcPct val="0"/>
                    </a:spcAft>
                  </a:pPr>
                  <a:r>
                    <a:rPr lang="en-US" sz="1000" b="1" dirty="0">
                      <a:solidFill>
                        <a:srgbClr val="000000"/>
                      </a:solidFill>
                      <a:latin typeface="Arial" panose="020B0604020202020204" pitchFamily="34" charset="0"/>
                      <a:ea typeface="Segoe UI" pitchFamily="34" charset="0"/>
                      <a:cs typeface="Arial" panose="020B0604020202020204" pitchFamily="34" charset="0"/>
                    </a:rPr>
                    <a:t>DHCP</a:t>
                  </a:r>
                  <a:r>
                    <a:rPr lang="ru-RU" sz="1000" b="1"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57" name="Text Box 29" descr="&quot;&quot;"/>
                <p:cNvSpPr txBox="1">
                  <a:spLocks noChangeArrowheads="1"/>
                </p:cNvSpPr>
                <p:nvPr/>
              </p:nvSpPr>
              <p:spPr bwMode="auto">
                <a:xfrm>
                  <a:off x="1695214" y="1600262"/>
                  <a:ext cx="1510023" cy="4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lvl="0" algn="ctr" fontAlgn="base">
                    <a:spcBef>
                      <a:spcPct val="0"/>
                    </a:spcBef>
                    <a:spcAft>
                      <a:spcPct val="0"/>
                    </a:spcAft>
                  </a:pPr>
                  <a:r>
                    <a:rPr lang="ru-RU" sz="1000" dirty="0">
                      <a:solidFill>
                        <a:srgbClr val="000000"/>
                      </a:solidFill>
                      <a:latin typeface="Arial" panose="020B0604020202020204" pitchFamily="34" charset="0"/>
                      <a:ea typeface="Segoe UI" pitchFamily="34" charset="0"/>
                      <a:cs typeface="Arial" panose="020B0604020202020204" pitchFamily="34" charset="0"/>
                    </a:rPr>
                    <a:t>База данных</a:t>
                  </a:r>
                </a:p>
                <a:p>
                  <a:pPr lvl="0" algn="ctr" fontAlgn="base">
                    <a:spcBef>
                      <a:spcPct val="0"/>
                    </a:spcBef>
                    <a:spcAft>
                      <a:spcPct val="0"/>
                    </a:spcAft>
                  </a:pPr>
                  <a:r>
                    <a:rPr lang="en-US" sz="1000" dirty="0">
                      <a:solidFill>
                        <a:srgbClr val="000000"/>
                      </a:solidFill>
                      <a:latin typeface="Arial" panose="020B0604020202020204" pitchFamily="34" charset="0"/>
                      <a:ea typeface="Segoe UI" pitchFamily="34" charset="0"/>
                      <a:cs typeface="Arial" panose="020B0604020202020204" pitchFamily="34" charset="0"/>
                    </a:rPr>
                    <a:t>DHCP</a:t>
                  </a:r>
                </a:p>
              </p:txBody>
            </p:sp>
            <p:sp>
              <p:nvSpPr>
                <p:cNvPr id="58" name="Text Box 30" descr="&quot;&quot;"/>
                <p:cNvSpPr txBox="1">
                  <a:spLocks noChangeArrowheads="1"/>
                </p:cNvSpPr>
                <p:nvPr/>
              </p:nvSpPr>
              <p:spPr bwMode="auto">
                <a:xfrm>
                  <a:off x="1897706" y="2945429"/>
                  <a:ext cx="1105038" cy="21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lvl="0" algn="ctr" fontAlgn="base">
                    <a:spcBef>
                      <a:spcPct val="0"/>
                    </a:spcBef>
                    <a:spcAft>
                      <a:spcPct val="0"/>
                    </a:spcAft>
                  </a:pPr>
                  <a:r>
                    <a:rPr lang="ru-RU" sz="1000" dirty="0">
                      <a:solidFill>
                        <a:srgbClr val="000000"/>
                      </a:solidFill>
                      <a:latin typeface="Arial" panose="020B0604020202020204" pitchFamily="34" charset="0"/>
                      <a:ea typeface="Segoe UI" pitchFamily="34" charset="0"/>
                      <a:cs typeface="Arial" panose="020B0604020202020204" pitchFamily="34" charset="0"/>
                    </a:rPr>
                    <a:t>Реестр </a:t>
                  </a:r>
                  <a:endParaRPr lang="en-US" sz="1000" dirty="0">
                    <a:solidFill>
                      <a:srgbClr val="000000"/>
                    </a:solidFill>
                    <a:latin typeface="Arial" panose="020B0604020202020204" pitchFamily="34" charset="0"/>
                    <a:ea typeface="Segoe UI" pitchFamily="34" charset="0"/>
                    <a:cs typeface="Arial" panose="020B0604020202020204" pitchFamily="34" charset="0"/>
                  </a:endParaRPr>
                </a:p>
              </p:txBody>
            </p:sp>
            <p:pic>
              <p:nvPicPr>
                <p:cNvPr id="60" name="Picture 17"/>
                <p:cNvPicPr>
                  <a:picLocks noChangeAspect="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986346" y="969480"/>
                  <a:ext cx="927758" cy="610576"/>
                </a:xfrm>
                <a:prstGeom prst="rect">
                  <a:avLst/>
                </a:prstGeom>
              </p:spPr>
            </p:pic>
            <p:pic>
              <p:nvPicPr>
                <p:cNvPr id="61" name="Picture 18"/>
                <p:cNvPicPr>
                  <a:picLocks noChangeAspect="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986346" y="2343208"/>
                  <a:ext cx="927758" cy="610576"/>
                </a:xfrm>
                <a:prstGeom prst="rect">
                  <a:avLst/>
                </a:prstGeom>
              </p:spPr>
            </p:pic>
          </p:grpSp>
          <p:cxnSp>
            <p:nvCxnSpPr>
              <p:cNvPr id="54" name="Straight Arrow Connector 11"/>
              <p:cNvCxnSpPr/>
              <p:nvPr/>
            </p:nvCxnSpPr>
            <p:spPr bwMode="auto">
              <a:xfrm>
                <a:off x="3091782" y="1632622"/>
                <a:ext cx="648945" cy="0"/>
              </a:xfrm>
              <a:prstGeom prst="straightConnector1">
                <a:avLst/>
              </a:prstGeom>
              <a:gradFill rotWithShape="1">
                <a:gsLst>
                  <a:gs pos="0">
                    <a:srgbClr val="E4CD9A"/>
                  </a:gs>
                  <a:gs pos="100000">
                    <a:srgbClr val="EEEFD7"/>
                  </a:gs>
                </a:gsLst>
                <a:lin ang="2700000" scaled="1"/>
              </a:gradFill>
              <a:ln w="57150" cap="flat" cmpd="sng" algn="ctr">
                <a:solidFill>
                  <a:srgbClr val="00B050"/>
                </a:solidFill>
                <a:prstDash val="solid"/>
                <a:round/>
                <a:headEnd type="none" w="med" len="med"/>
                <a:tailEnd type="arrow"/>
              </a:ln>
              <a:effectLst/>
            </p:spPr>
          </p:cxnSp>
          <p:cxnSp>
            <p:nvCxnSpPr>
              <p:cNvPr id="55" name="Straight Arrow Connector 12"/>
              <p:cNvCxnSpPr/>
              <p:nvPr/>
            </p:nvCxnSpPr>
            <p:spPr bwMode="auto">
              <a:xfrm>
                <a:off x="3016317" y="3013760"/>
                <a:ext cx="648946" cy="0"/>
              </a:xfrm>
              <a:prstGeom prst="straightConnector1">
                <a:avLst/>
              </a:prstGeom>
              <a:gradFill rotWithShape="1">
                <a:gsLst>
                  <a:gs pos="0">
                    <a:srgbClr val="E4CD9A"/>
                  </a:gs>
                  <a:gs pos="100000">
                    <a:srgbClr val="EEEFD7"/>
                  </a:gs>
                </a:gsLst>
                <a:lin ang="2700000" scaled="1"/>
              </a:gradFill>
              <a:ln w="57150" cap="flat" cmpd="sng" algn="ctr">
                <a:solidFill>
                  <a:srgbClr val="00B050"/>
                </a:solidFill>
                <a:prstDash val="solid"/>
                <a:round/>
                <a:headEnd type="none" w="med" len="med"/>
                <a:tailEnd type="arrow"/>
              </a:ln>
              <a:effectLst/>
            </p:spPr>
          </p:cxnSp>
        </p:grpSp>
        <p:sp>
          <p:nvSpPr>
            <p:cNvPr id="4" name="Прямоугольник 3"/>
            <p:cNvSpPr/>
            <p:nvPr/>
          </p:nvSpPr>
          <p:spPr>
            <a:xfrm>
              <a:off x="10463470" y="4392918"/>
              <a:ext cx="1285940" cy="811761"/>
            </a:xfrm>
            <a:prstGeom prst="rect">
              <a:avLst/>
            </a:prstGeom>
          </p:spPr>
          <p:txBody>
            <a:bodyPr wrap="square">
              <a:spAutoFit/>
            </a:bodyPr>
            <a:lstStyle/>
            <a:p>
              <a:pPr lvl="0" algn="ctr" fontAlgn="base">
                <a:lnSpc>
                  <a:spcPct val="85000"/>
                </a:lnSpc>
                <a:spcBef>
                  <a:spcPct val="0"/>
                </a:spcBef>
                <a:spcAft>
                  <a:spcPct val="0"/>
                </a:spcAft>
              </a:pPr>
              <a:r>
                <a:rPr lang="ru-RU" sz="1100" dirty="0">
                  <a:solidFill>
                    <a:srgbClr val="000000"/>
                  </a:solidFill>
                  <a:latin typeface="Arial" panose="020B0604020202020204" pitchFamily="34" charset="0"/>
                  <a:ea typeface="Segoe UI" pitchFamily="34" charset="0"/>
                  <a:cs typeface="Arial" panose="020B0604020202020204" pitchFamily="34" charset="0"/>
                </a:rPr>
                <a:t>Сравнение и согласование несоответствий в базе данных DHCP</a:t>
              </a:r>
              <a:endParaRPr lang="en-US" sz="1100" dirty="0">
                <a:solidFill>
                  <a:srgbClr val="000000"/>
                </a:solidFill>
                <a:latin typeface="Arial" panose="020B0604020202020204" pitchFamily="34" charset="0"/>
                <a:ea typeface="Segoe UI" pitchFamily="34" charset="0"/>
                <a:cs typeface="Arial" panose="020B0604020202020204" pitchFamily="34" charset="0"/>
              </a:endParaRPr>
            </a:p>
          </p:txBody>
        </p:sp>
      </p:grpSp>
      <p:pic>
        <p:nvPicPr>
          <p:cNvPr id="89"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179" y="4047878"/>
            <a:ext cx="796877" cy="133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Группа 87"/>
          <p:cNvGrpSpPr/>
          <p:nvPr/>
        </p:nvGrpSpPr>
        <p:grpSpPr>
          <a:xfrm>
            <a:off x="577460" y="3290041"/>
            <a:ext cx="5670778" cy="1566081"/>
            <a:chOff x="65167" y="3336540"/>
            <a:chExt cx="5670778" cy="1566081"/>
          </a:xfrm>
        </p:grpSpPr>
        <p:pic>
          <p:nvPicPr>
            <p:cNvPr id="91"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414" y="3336540"/>
              <a:ext cx="685343" cy="114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Group 3" descr="Illustration of an old DHCP server with a DHCP database, a new DHCP server also with a DHCP database, and a CD/DVD (which serves as backup media) situated between the two servers."/>
            <p:cNvGrpSpPr/>
            <p:nvPr/>
          </p:nvGrpSpPr>
          <p:grpSpPr>
            <a:xfrm>
              <a:off x="65167" y="3470493"/>
              <a:ext cx="5670778" cy="1432128"/>
              <a:chOff x="-12056" y="944721"/>
              <a:chExt cx="10561805" cy="3004335"/>
            </a:xfrm>
          </p:grpSpPr>
          <p:sp>
            <p:nvSpPr>
              <p:cNvPr id="64" name="Line 24" descr="&quot;&quot;"/>
              <p:cNvSpPr>
                <a:spLocks noChangeShapeType="1"/>
              </p:cNvSpPr>
              <p:nvPr/>
            </p:nvSpPr>
            <p:spPr bwMode="auto">
              <a:xfrm>
                <a:off x="2845636" y="1487924"/>
                <a:ext cx="1463598" cy="48975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1100" b="1" dirty="0">
                  <a:solidFill>
                    <a:srgbClr val="000000"/>
                  </a:solidFill>
                  <a:latin typeface="Arial" panose="020B0604020202020204" pitchFamily="34" charset="0"/>
                  <a:cs typeface="Arial" panose="020B0604020202020204" pitchFamily="34" charset="0"/>
                </a:endParaRPr>
              </a:p>
            </p:txBody>
          </p:sp>
          <p:sp>
            <p:nvSpPr>
              <p:cNvPr id="65" name="frame 5 alt-text, red arrow" descr="This is the 5th of 6 frames.&#10;An arrow appears pointing from the backup CD\DVD to the new DHCP server. This represents that a new database has been made from the backup media.&#10;"/>
              <p:cNvSpPr>
                <a:spLocks noChangeShapeType="1"/>
              </p:cNvSpPr>
              <p:nvPr/>
            </p:nvSpPr>
            <p:spPr bwMode="auto">
              <a:xfrm>
                <a:off x="4640826" y="2035010"/>
                <a:ext cx="2291467" cy="6431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1100" b="1" dirty="0">
                  <a:solidFill>
                    <a:srgbClr val="000000"/>
                  </a:solidFill>
                  <a:latin typeface="Arial" panose="020B0604020202020204" pitchFamily="34" charset="0"/>
                  <a:cs typeface="Arial" panose="020B0604020202020204" pitchFamily="34" charset="0"/>
                </a:endParaRPr>
              </a:p>
            </p:txBody>
          </p:sp>
          <p:grpSp>
            <p:nvGrpSpPr>
              <p:cNvPr id="66" name="Group 6"/>
              <p:cNvGrpSpPr/>
              <p:nvPr/>
            </p:nvGrpSpPr>
            <p:grpSpPr>
              <a:xfrm>
                <a:off x="3633500" y="1044584"/>
                <a:ext cx="2122330" cy="2285339"/>
                <a:chOff x="4095036" y="1157450"/>
                <a:chExt cx="2122330" cy="2285339"/>
              </a:xfrm>
            </p:grpSpPr>
            <p:sp>
              <p:nvSpPr>
                <p:cNvPr id="81" name="TextBox 80" descr="&quot;&quot;"/>
                <p:cNvSpPr txBox="1">
                  <a:spLocks noChangeArrowheads="1"/>
                </p:cNvSpPr>
                <p:nvPr/>
              </p:nvSpPr>
              <p:spPr bwMode="auto">
                <a:xfrm>
                  <a:off x="4095036" y="2538869"/>
                  <a:ext cx="1895755" cy="90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lvl="0" algn="ctr" fontAlgn="base">
                    <a:spcBef>
                      <a:spcPct val="0"/>
                    </a:spcBef>
                    <a:spcAft>
                      <a:spcPct val="0"/>
                    </a:spcAft>
                  </a:pPr>
                  <a:r>
                    <a:rPr lang="ru-RU" sz="1100" dirty="0">
                      <a:solidFill>
                        <a:srgbClr val="000000"/>
                      </a:solidFill>
                      <a:latin typeface="Arial" panose="020B0604020202020204" pitchFamily="34" charset="0"/>
                      <a:ea typeface="Segoe UI" pitchFamily="34" charset="0"/>
                      <a:cs typeface="Arial" panose="020B0604020202020204" pitchFamily="34" charset="0"/>
                    </a:rPr>
                    <a:t>Средство </a:t>
                  </a:r>
                  <a:r>
                    <a:rPr lang="en-US" sz="1100" dirty="0">
                      <a:solidFill>
                        <a:srgbClr val="000000"/>
                      </a:solidFill>
                      <a:latin typeface="Arial" panose="020B0604020202020204" pitchFamily="34" charset="0"/>
                      <a:ea typeface="Segoe UI" pitchFamily="34" charset="0"/>
                      <a:cs typeface="Arial" panose="020B0604020202020204" pitchFamily="34" charset="0"/>
                    </a:rPr>
                    <a:t>Backup</a:t>
                  </a:r>
                </a:p>
              </p:txBody>
            </p:sp>
            <p:grpSp>
              <p:nvGrpSpPr>
                <p:cNvPr id="82" name="Group 22"/>
                <p:cNvGrpSpPr/>
                <p:nvPr/>
              </p:nvGrpSpPr>
              <p:grpSpPr>
                <a:xfrm>
                  <a:off x="4837499" y="1157450"/>
                  <a:ext cx="1379867" cy="1662824"/>
                  <a:chOff x="4943363" y="1157450"/>
                  <a:chExt cx="1379867" cy="1662824"/>
                </a:xfrm>
              </p:grpSpPr>
              <p:pic>
                <p:nvPicPr>
                  <p:cNvPr id="83" name="Picture 23"/>
                  <p:cNvPicPr>
                    <a:picLocks noChangeAspect="1"/>
                  </p:cNvPicPr>
                  <p:nvPr/>
                </p:nvPicPr>
                <p:blipFill>
                  <a:blip r:embed="rId12" cstate="print">
                    <a:extLst>
                      <a:ext uri="{BEBA8EAE-BF5A-486C-A8C5-ECC9F3942E4B}">
                        <a14:imgProps xmlns:a14="http://schemas.microsoft.com/office/drawing/2010/main">
                          <a14:imgLayer r:embed="rId1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4943363" y="1157450"/>
                    <a:ext cx="839565" cy="1426449"/>
                  </a:xfrm>
                  <a:prstGeom prst="rect">
                    <a:avLst/>
                  </a:prstGeom>
                </p:spPr>
              </p:pic>
              <p:pic>
                <p:nvPicPr>
                  <p:cNvPr id="84"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13224" y="1568986"/>
                    <a:ext cx="1210006" cy="1251288"/>
                  </a:xfrm>
                  <a:prstGeom prst="rect">
                    <a:avLst/>
                  </a:prstGeom>
                </p:spPr>
              </p:pic>
            </p:grpSp>
          </p:grpSp>
          <p:grpSp>
            <p:nvGrpSpPr>
              <p:cNvPr id="67" name="Group 7"/>
              <p:cNvGrpSpPr/>
              <p:nvPr/>
            </p:nvGrpSpPr>
            <p:grpSpPr>
              <a:xfrm>
                <a:off x="-12056" y="1123754"/>
                <a:ext cx="3494039" cy="2702471"/>
                <a:chOff x="477834" y="2562225"/>
                <a:chExt cx="3494039" cy="2702471"/>
              </a:xfrm>
            </p:grpSpPr>
            <p:sp>
              <p:nvSpPr>
                <p:cNvPr id="79" name="TextBox 12" descr="&quot;&quot;"/>
                <p:cNvSpPr txBox="1">
                  <a:spLocks noChangeArrowheads="1"/>
                </p:cNvSpPr>
                <p:nvPr/>
              </p:nvSpPr>
              <p:spPr bwMode="auto">
                <a:xfrm>
                  <a:off x="477834" y="4715888"/>
                  <a:ext cx="3494039" cy="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lvl="0" algn="ctr" fontAlgn="base">
                    <a:spcBef>
                      <a:spcPct val="0"/>
                    </a:spcBef>
                    <a:spcAft>
                      <a:spcPct val="0"/>
                    </a:spcAft>
                  </a:pPr>
                  <a:r>
                    <a:rPr lang="ru-RU" sz="1100" dirty="0">
                      <a:solidFill>
                        <a:srgbClr val="000000"/>
                      </a:solidFill>
                      <a:latin typeface="Arial" panose="020B0604020202020204" pitchFamily="34" charset="0"/>
                      <a:ea typeface="Segoe UI" pitchFamily="34" charset="0"/>
                      <a:cs typeface="Arial" panose="020B0604020202020204" pitchFamily="34" charset="0"/>
                    </a:rPr>
                    <a:t>Старый</a:t>
                  </a:r>
                  <a:r>
                    <a:rPr lang="en-US" sz="1100" dirty="0">
                      <a:solidFill>
                        <a:srgbClr val="000000"/>
                      </a:solidFill>
                      <a:latin typeface="Arial" panose="020B0604020202020204" pitchFamily="34" charset="0"/>
                      <a:ea typeface="Segoe UI" pitchFamily="34" charset="0"/>
                      <a:cs typeface="Arial" panose="020B0604020202020204" pitchFamily="34" charset="0"/>
                    </a:rPr>
                    <a:t> DHCP</a:t>
                  </a:r>
                  <a:r>
                    <a:rPr lang="ru-RU" sz="1100"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1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78" name="Multiply 18"/>
                <p:cNvSpPr/>
                <p:nvPr/>
              </p:nvSpPr>
              <p:spPr bwMode="auto">
                <a:xfrm>
                  <a:off x="827584" y="2562225"/>
                  <a:ext cx="1865718" cy="1865718"/>
                </a:xfrm>
                <a:prstGeom prst="mathMultiply">
                  <a:avLst>
                    <a:gd name="adj1" fmla="val 7184"/>
                  </a:avLst>
                </a:prstGeom>
                <a:solidFill>
                  <a:srgbClr val="FF0000"/>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CA" sz="1100" b="1" dirty="0">
                    <a:solidFill>
                      <a:srgbClr val="000000"/>
                    </a:solidFill>
                    <a:latin typeface="Arial" panose="020B0604020202020204" pitchFamily="34" charset="0"/>
                    <a:cs typeface="Arial" panose="020B0604020202020204" pitchFamily="34" charset="0"/>
                  </a:endParaRPr>
                </a:p>
              </p:txBody>
            </p:sp>
          </p:grpSp>
          <p:sp>
            <p:nvSpPr>
              <p:cNvPr id="75" name="TextBox 74" descr="&quot;&quot;"/>
              <p:cNvSpPr txBox="1">
                <a:spLocks noChangeArrowheads="1"/>
              </p:cNvSpPr>
              <p:nvPr/>
            </p:nvSpPr>
            <p:spPr bwMode="auto">
              <a:xfrm>
                <a:off x="7342764" y="3400248"/>
                <a:ext cx="3206985" cy="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lvl="0" algn="ctr" fontAlgn="base">
                  <a:spcBef>
                    <a:spcPct val="0"/>
                  </a:spcBef>
                  <a:spcAft>
                    <a:spcPct val="0"/>
                  </a:spcAft>
                </a:pPr>
                <a:r>
                  <a:rPr lang="ru-RU" sz="1100" dirty="0">
                    <a:solidFill>
                      <a:srgbClr val="000000"/>
                    </a:solidFill>
                    <a:latin typeface="Arial" panose="020B0604020202020204" pitchFamily="34" charset="0"/>
                    <a:ea typeface="Segoe UI" pitchFamily="34" charset="0"/>
                    <a:cs typeface="Arial" panose="020B0604020202020204" pitchFamily="34" charset="0"/>
                  </a:rPr>
                  <a:t>Новый</a:t>
                </a:r>
                <a:r>
                  <a:rPr lang="en-US" sz="1100" dirty="0">
                    <a:solidFill>
                      <a:srgbClr val="000000"/>
                    </a:solidFill>
                    <a:latin typeface="Arial" panose="020B0604020202020204" pitchFamily="34" charset="0"/>
                    <a:ea typeface="Segoe UI" pitchFamily="34" charset="0"/>
                    <a:cs typeface="Arial" panose="020B0604020202020204" pitchFamily="34" charset="0"/>
                  </a:rPr>
                  <a:t> DHCP</a:t>
                </a:r>
                <a:r>
                  <a:rPr lang="ru-RU" sz="1100"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100"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69" name="Group 9"/>
              <p:cNvGrpSpPr/>
              <p:nvPr/>
            </p:nvGrpSpPr>
            <p:grpSpPr>
              <a:xfrm>
                <a:off x="1596292" y="944721"/>
                <a:ext cx="1836019" cy="1564914"/>
                <a:chOff x="5622075" y="3210374"/>
                <a:chExt cx="1836019" cy="1564914"/>
              </a:xfrm>
            </p:grpSpPr>
            <p:pic>
              <p:nvPicPr>
                <p:cNvPr id="73" name="Picture 13"/>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622075" y="3210374"/>
                  <a:ext cx="1426346" cy="938706"/>
                </a:xfrm>
                <a:prstGeom prst="rect">
                  <a:avLst/>
                </a:prstGeom>
              </p:spPr>
            </p:pic>
            <p:sp>
              <p:nvSpPr>
                <p:cNvPr id="74" name="Text Box 29" descr="&quot;&quot;"/>
                <p:cNvSpPr txBox="1">
                  <a:spLocks noChangeArrowheads="1"/>
                </p:cNvSpPr>
                <p:nvPr/>
              </p:nvSpPr>
              <p:spPr bwMode="auto">
                <a:xfrm>
                  <a:off x="5916932" y="4226480"/>
                  <a:ext cx="1541162" cy="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lvl="0" algn="ctr" fontAlgn="base">
                    <a:spcBef>
                      <a:spcPct val="0"/>
                    </a:spcBef>
                    <a:spcAft>
                      <a:spcPct val="0"/>
                    </a:spcAft>
                  </a:pPr>
                  <a:r>
                    <a:rPr lang="ru-RU" sz="1100" dirty="0">
                      <a:solidFill>
                        <a:srgbClr val="000000"/>
                      </a:solidFill>
                      <a:latin typeface="Arial" panose="020B0604020202020204" pitchFamily="34" charset="0"/>
                      <a:ea typeface="Segoe UI" pitchFamily="34" charset="0"/>
                      <a:cs typeface="Arial" panose="020B0604020202020204" pitchFamily="34" charset="0"/>
                    </a:rPr>
                    <a:t>БД </a:t>
                  </a:r>
                  <a:r>
                    <a:rPr lang="en-US" sz="1100" dirty="0">
                      <a:solidFill>
                        <a:srgbClr val="000000"/>
                      </a:solidFill>
                      <a:latin typeface="Arial" panose="020B0604020202020204" pitchFamily="34" charset="0"/>
                      <a:ea typeface="Segoe UI" pitchFamily="34" charset="0"/>
                      <a:cs typeface="Arial" panose="020B0604020202020204" pitchFamily="34" charset="0"/>
                    </a:rPr>
                    <a:t>DHCP</a:t>
                  </a:r>
                </a:p>
              </p:txBody>
            </p:sp>
          </p:grpSp>
          <p:grpSp>
            <p:nvGrpSpPr>
              <p:cNvPr id="70" name="Group 10"/>
              <p:cNvGrpSpPr/>
              <p:nvPr/>
            </p:nvGrpSpPr>
            <p:grpSpPr>
              <a:xfrm>
                <a:off x="5743958" y="2405926"/>
                <a:ext cx="2691657" cy="1307435"/>
                <a:chOff x="5667114" y="2963781"/>
                <a:chExt cx="2691657" cy="1307435"/>
              </a:xfrm>
            </p:grpSpPr>
            <p:pic>
              <p:nvPicPr>
                <p:cNvPr id="71" name="Picture 11"/>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932424" y="2963781"/>
                  <a:ext cx="1426347" cy="938706"/>
                </a:xfrm>
                <a:prstGeom prst="rect">
                  <a:avLst/>
                </a:prstGeom>
              </p:spPr>
            </p:pic>
            <p:sp>
              <p:nvSpPr>
                <p:cNvPr id="72" name="Text Box 29" descr="&quot;&quot;"/>
                <p:cNvSpPr txBox="1">
                  <a:spLocks noChangeArrowheads="1"/>
                </p:cNvSpPr>
                <p:nvPr/>
              </p:nvSpPr>
              <p:spPr bwMode="auto">
                <a:xfrm>
                  <a:off x="5667114" y="3722408"/>
                  <a:ext cx="1541162" cy="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lvl="0" algn="ctr" fontAlgn="base">
                    <a:spcBef>
                      <a:spcPct val="0"/>
                    </a:spcBef>
                    <a:spcAft>
                      <a:spcPct val="0"/>
                    </a:spcAft>
                  </a:pPr>
                  <a:r>
                    <a:rPr lang="ru-RU" sz="1100" dirty="0">
                      <a:solidFill>
                        <a:srgbClr val="000000"/>
                      </a:solidFill>
                      <a:latin typeface="Arial" panose="020B0604020202020204" pitchFamily="34" charset="0"/>
                      <a:ea typeface="Segoe UI" pitchFamily="34" charset="0"/>
                      <a:cs typeface="Arial" panose="020B0604020202020204" pitchFamily="34" charset="0"/>
                    </a:rPr>
                    <a:t>БД </a:t>
                  </a:r>
                  <a:r>
                    <a:rPr lang="en-US" sz="1100" dirty="0">
                      <a:solidFill>
                        <a:srgbClr val="000000"/>
                      </a:solidFill>
                      <a:latin typeface="Arial" panose="020B0604020202020204" pitchFamily="34" charset="0"/>
                      <a:ea typeface="Segoe UI" pitchFamily="34" charset="0"/>
                      <a:cs typeface="Arial" panose="020B0604020202020204" pitchFamily="34" charset="0"/>
                    </a:rPr>
                    <a:t>DHCP</a:t>
                  </a:r>
                </a:p>
              </p:txBody>
            </p:sp>
          </p:grpSp>
        </p:grpSp>
        <p:pic>
          <p:nvPicPr>
            <p:cNvPr id="92"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719" y="3538497"/>
              <a:ext cx="685343" cy="114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8400938" y="3613259"/>
            <a:ext cx="2933296" cy="353943"/>
          </a:xfrm>
          <a:prstGeom prst="rect">
            <a:avLst/>
          </a:prstGeom>
          <a:noFill/>
        </p:spPr>
        <p:txBody>
          <a:bodyPr wrap="square" rtlCol="0">
            <a:spAutoFit/>
          </a:bodyPr>
          <a:lstStyle/>
          <a:p>
            <a:r>
              <a:rPr lang="ru-RU" sz="1700" b="1" dirty="0">
                <a:solidFill>
                  <a:srgbClr val="C00000"/>
                </a:solidFill>
                <a:latin typeface="+mj-lt"/>
              </a:rPr>
              <a:t>Согласование БД</a:t>
            </a:r>
          </a:p>
        </p:txBody>
      </p:sp>
      <p:sp>
        <p:nvSpPr>
          <p:cNvPr id="94" name="TextBox 93"/>
          <p:cNvSpPr txBox="1"/>
          <p:nvPr/>
        </p:nvSpPr>
        <p:spPr>
          <a:xfrm>
            <a:off x="3287273" y="3086120"/>
            <a:ext cx="2933296" cy="353943"/>
          </a:xfrm>
          <a:prstGeom prst="rect">
            <a:avLst/>
          </a:prstGeom>
          <a:noFill/>
        </p:spPr>
        <p:txBody>
          <a:bodyPr wrap="square" rtlCol="0">
            <a:spAutoFit/>
          </a:bodyPr>
          <a:lstStyle/>
          <a:p>
            <a:r>
              <a:rPr lang="ru-RU" sz="1700" b="1" dirty="0">
                <a:solidFill>
                  <a:srgbClr val="C00000"/>
                </a:solidFill>
                <a:latin typeface="+mj-lt"/>
              </a:rPr>
              <a:t>Перемещение БД</a:t>
            </a:r>
          </a:p>
        </p:txBody>
      </p:sp>
      <p:sp>
        <p:nvSpPr>
          <p:cNvPr id="95" name="TextBox 94"/>
          <p:cNvSpPr txBox="1"/>
          <p:nvPr/>
        </p:nvSpPr>
        <p:spPr>
          <a:xfrm>
            <a:off x="8334718" y="941618"/>
            <a:ext cx="2933296" cy="353943"/>
          </a:xfrm>
          <a:prstGeom prst="rect">
            <a:avLst/>
          </a:prstGeom>
          <a:noFill/>
        </p:spPr>
        <p:txBody>
          <a:bodyPr wrap="square" rtlCol="0">
            <a:spAutoFit/>
          </a:bodyPr>
          <a:lstStyle/>
          <a:p>
            <a:r>
              <a:rPr lang="ru-RU" sz="1700" b="1" dirty="0">
                <a:solidFill>
                  <a:srgbClr val="C00000"/>
                </a:solidFill>
                <a:latin typeface="+mj-lt"/>
              </a:rPr>
              <a:t>Восстановление БД</a:t>
            </a:r>
          </a:p>
        </p:txBody>
      </p:sp>
    </p:spTree>
    <p:extLst>
      <p:ext uri="{BB962C8B-B14F-4D97-AF65-F5344CB8AC3E}">
        <p14:creationId xmlns:p14="http://schemas.microsoft.com/office/powerpoint/2010/main" val="46604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8795" y="85194"/>
            <a:ext cx="12166256" cy="600164"/>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300" dirty="0">
                <a:solidFill>
                  <a:schemeClr val="bg1"/>
                </a:solidFill>
                <a:latin typeface="+mj-lt"/>
              </a:rPr>
              <a:t>Занятие</a:t>
            </a:r>
            <a:r>
              <a:rPr lang="en-US" sz="3300" dirty="0">
                <a:solidFill>
                  <a:schemeClr val="bg1"/>
                </a:solidFill>
                <a:latin typeface="+mj-lt"/>
              </a:rPr>
              <a:t> 4</a:t>
            </a:r>
            <a:r>
              <a:rPr lang="ru-RU" sz="3300" dirty="0">
                <a:solidFill>
                  <a:schemeClr val="bg1"/>
                </a:solidFill>
                <a:latin typeface="+mj-lt"/>
              </a:rPr>
              <a:t>.</a:t>
            </a:r>
            <a:r>
              <a:rPr lang="en-US" sz="3300" dirty="0">
                <a:solidFill>
                  <a:schemeClr val="bg1"/>
                </a:solidFill>
                <a:latin typeface="+mj-lt"/>
              </a:rPr>
              <a:t> </a:t>
            </a:r>
            <a:r>
              <a:rPr lang="ru-RU" sz="3300" dirty="0">
                <a:solidFill>
                  <a:schemeClr val="bg1"/>
                </a:solidFill>
                <a:latin typeface="+mj-lt"/>
              </a:rPr>
              <a:t>Безопасность и мониторинг </a:t>
            </a:r>
            <a:r>
              <a:rPr lang="en-US" sz="3300" dirty="0">
                <a:solidFill>
                  <a:schemeClr val="bg1"/>
                </a:solidFill>
                <a:latin typeface="+mj-lt"/>
              </a:rPr>
              <a:t>DHCP</a:t>
            </a:r>
          </a:p>
        </p:txBody>
      </p:sp>
      <p:sp>
        <p:nvSpPr>
          <p:cNvPr id="14" name="Text Placeholder 2"/>
          <p:cNvSpPr txBox="1">
            <a:spLocks/>
          </p:cNvSpPr>
          <p:nvPr/>
        </p:nvSpPr>
        <p:spPr bwMode="auto">
          <a:xfrm>
            <a:off x="511174" y="1097868"/>
            <a:ext cx="8719911"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5600" indent="-355600">
              <a:buFont typeface="Wingdings" panose="05000000000000000000" pitchFamily="2" charset="2"/>
              <a:buChar char="Ø"/>
            </a:pPr>
            <a:r>
              <a:rPr lang="ru-RU" sz="2200" dirty="0">
                <a:latin typeface="Arial" panose="020B0604020202020204" pitchFamily="34" charset="0"/>
                <a:cs typeface="Arial" panose="020B0604020202020204" pitchFamily="34" charset="0"/>
              </a:rPr>
              <a:t>Предотвращение получения аренды неавторизованными пользователями</a:t>
            </a:r>
          </a:p>
          <a:p>
            <a:pPr marL="355600" indent="-355600">
              <a:buFont typeface="Wingdings" panose="05000000000000000000" pitchFamily="2" charset="2"/>
              <a:buChar char="Ø"/>
            </a:pPr>
            <a:r>
              <a:rPr lang="ru-RU" sz="2200" dirty="0">
                <a:latin typeface="Arial" panose="020B0604020202020204" pitchFamily="34" charset="0"/>
                <a:cs typeface="Arial" panose="020B0604020202020204" pitchFamily="34" charset="0"/>
              </a:rPr>
              <a:t>Ограничения неразрешенным, Не-</a:t>
            </a:r>
            <a:r>
              <a:rPr lang="ru-RU" sz="2200" dirty="0" err="1">
                <a:latin typeface="Arial" panose="020B0604020202020204" pitchFamily="34" charset="0"/>
                <a:cs typeface="Arial" panose="020B0604020202020204" pitchFamily="34" charset="0"/>
              </a:rPr>
              <a:t>Microsoft</a:t>
            </a:r>
            <a:r>
              <a:rPr lang="ru-RU" sz="2200" dirty="0">
                <a:latin typeface="Arial" panose="020B0604020202020204" pitchFamily="34" charset="0"/>
                <a:cs typeface="Arial" panose="020B0604020202020204" pitchFamily="34" charset="0"/>
              </a:rPr>
              <a:t> DHCP-серверам арендовать IP-адреса</a:t>
            </a:r>
          </a:p>
          <a:p>
            <a:pPr marL="355600" indent="-355600">
              <a:buFont typeface="Wingdings" panose="05000000000000000000" pitchFamily="2" charset="2"/>
              <a:buChar char="Ø"/>
            </a:pPr>
            <a:r>
              <a:rPr lang="ru-RU" sz="2200" dirty="0">
                <a:latin typeface="Arial" panose="020B0604020202020204" pitchFamily="34" charset="0"/>
                <a:cs typeface="Arial" panose="020B0604020202020204" pitchFamily="34" charset="0"/>
              </a:rPr>
              <a:t>Делегирование DHCP администрирования</a:t>
            </a:r>
          </a:p>
          <a:p>
            <a:pPr marL="355600" indent="-355600">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DHCP-статистика?</a:t>
            </a:r>
          </a:p>
          <a:p>
            <a:pPr marL="355600" indent="-355600">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DHCP </a:t>
            </a:r>
            <a:r>
              <a:rPr lang="en-CA" sz="2200" kern="0" dirty="0">
                <a:solidFill>
                  <a:srgbClr val="000000"/>
                </a:solidFill>
                <a:latin typeface="Arial" panose="020B0604020202020204" pitchFamily="34" charset="0"/>
                <a:cs typeface="Arial" panose="020B0604020202020204" pitchFamily="34" charset="0"/>
              </a:rPr>
              <a:t>Audit Logging</a:t>
            </a:r>
            <a:r>
              <a:rPr lang="ru-RU" sz="2200" dirty="0">
                <a:latin typeface="Arial" panose="020B0604020202020204" pitchFamily="34" charset="0"/>
                <a:cs typeface="Arial" panose="020B0604020202020204" pitchFamily="34" charset="0"/>
              </a:rPr>
              <a:t>?</a:t>
            </a:r>
          </a:p>
          <a:p>
            <a:pPr marL="355600" indent="-355600">
              <a:buFont typeface="Wingdings" panose="05000000000000000000" pitchFamily="2" charset="2"/>
              <a:buChar char="Ø"/>
            </a:pPr>
            <a:r>
              <a:rPr lang="ru-RU" sz="2200" dirty="0">
                <a:latin typeface="Arial" panose="020B0604020202020204" pitchFamily="34" charset="0"/>
                <a:cs typeface="Arial" panose="020B0604020202020204" pitchFamily="34" charset="0"/>
              </a:rPr>
              <a:t>Обсуждение: общие вопросы по DHCP</a:t>
            </a:r>
          </a:p>
          <a:p>
            <a:pPr marR="0" lvl="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q"/>
              <a:tabLst/>
              <a:defRPr/>
            </a:pP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11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Прямоугольник: скругленные углы 104"/>
          <p:cNvSpPr/>
          <p:nvPr/>
        </p:nvSpPr>
        <p:spPr>
          <a:xfrm>
            <a:off x="10005463" y="2568697"/>
            <a:ext cx="2047120" cy="145886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2" name="TextBox 1"/>
          <p:cNvSpPr txBox="1"/>
          <p:nvPr/>
        </p:nvSpPr>
        <p:spPr>
          <a:xfrm>
            <a:off x="259893" y="-85725"/>
            <a:ext cx="11698514"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300" dirty="0">
                <a:solidFill>
                  <a:schemeClr val="bg1"/>
                </a:solidFill>
                <a:latin typeface="+mj-lt"/>
              </a:rPr>
              <a:t>Предотвращение получение аренды с неавторизованных компьютеров</a:t>
            </a:r>
            <a:endParaRPr lang="en-US" sz="3300" dirty="0">
              <a:solidFill>
                <a:schemeClr val="bg1"/>
              </a:solidFill>
              <a:latin typeface="+mj-lt"/>
            </a:endParaRPr>
          </a:p>
        </p:txBody>
      </p:sp>
      <p:sp>
        <p:nvSpPr>
          <p:cNvPr id="7" name="Content Placeholder 1"/>
          <p:cNvSpPr txBox="1">
            <a:spLocks/>
          </p:cNvSpPr>
          <p:nvPr/>
        </p:nvSpPr>
        <p:spPr>
          <a:xfrm>
            <a:off x="201964" y="1053971"/>
            <a:ext cx="5090949" cy="269103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284163" lvl="1" indent="0" algn="just">
              <a:spcBef>
                <a:spcPct val="40000"/>
              </a:spcBef>
              <a:buClr>
                <a:srgbClr val="006699"/>
              </a:buClr>
              <a:buNone/>
            </a:pPr>
            <a:r>
              <a:rPr lang="ru-RU" sz="1300" dirty="0">
                <a:latin typeface="Arial" panose="020B0604020202020204" pitchFamily="34" charset="0"/>
                <a:cs typeface="Arial" panose="020B0604020202020204" pitchFamily="34" charset="0"/>
              </a:rPr>
              <a:t>Чтобы предотвратить получение аренды с неавторизованных компьютеров:</a:t>
            </a:r>
          </a:p>
          <a:p>
            <a:pPr marL="569913" lvl="1" indent="-285750" algn="just">
              <a:spcBef>
                <a:spcPct val="40000"/>
              </a:spcBef>
              <a:buClr>
                <a:srgbClr val="006699"/>
              </a:buClr>
              <a:buFont typeface="Wingdings" panose="05000000000000000000" pitchFamily="2" charset="2"/>
              <a:buChar char="Ø"/>
            </a:pPr>
            <a:r>
              <a:rPr lang="ru-RU" sz="1300" dirty="0">
                <a:latin typeface="Arial" panose="020B0604020202020204" pitchFamily="34" charset="0"/>
                <a:cs typeface="Arial" panose="020B0604020202020204" pitchFamily="34" charset="0"/>
              </a:rPr>
              <a:t>Убедитесь в том, что неавторизованные пользователи не имеют физического или беспроводного доступа к сети</a:t>
            </a:r>
          </a:p>
          <a:p>
            <a:pPr marL="569913" lvl="1" indent="-285750" algn="just">
              <a:spcBef>
                <a:spcPct val="40000"/>
              </a:spcBef>
              <a:buClr>
                <a:srgbClr val="006699"/>
              </a:buClr>
              <a:buFont typeface="Wingdings" panose="05000000000000000000" pitchFamily="2" charset="2"/>
              <a:buChar char="Ø"/>
            </a:pPr>
            <a:r>
              <a:rPr lang="ru-RU" sz="1300" dirty="0">
                <a:latin typeface="Arial" panose="020B0604020202020204" pitchFamily="34" charset="0"/>
                <a:cs typeface="Arial" panose="020B0604020202020204" pitchFamily="34" charset="0"/>
              </a:rPr>
              <a:t>Настройте журнала аудита для каждого DHCP-сервера в сети</a:t>
            </a:r>
          </a:p>
          <a:p>
            <a:pPr marL="569913" lvl="1" indent="-285750" algn="just">
              <a:spcBef>
                <a:spcPct val="40000"/>
              </a:spcBef>
              <a:buClr>
                <a:srgbClr val="006699"/>
              </a:buClr>
              <a:buFont typeface="Wingdings" panose="05000000000000000000" pitchFamily="2" charset="2"/>
              <a:buChar char="Ø"/>
            </a:pPr>
            <a:r>
              <a:rPr lang="ru-RU" sz="1300" dirty="0">
                <a:latin typeface="Arial" panose="020B0604020202020204" pitchFamily="34" charset="0"/>
                <a:cs typeface="Arial" panose="020B0604020202020204" pitchFamily="34" charset="0"/>
              </a:rPr>
              <a:t>Регулярно проверяйте и контролируйте файлы журнала аудита</a:t>
            </a:r>
          </a:p>
          <a:p>
            <a:pPr marL="569913" lvl="1" indent="-285750" algn="just">
              <a:spcBef>
                <a:spcPct val="40000"/>
              </a:spcBef>
              <a:buClr>
                <a:srgbClr val="006699"/>
              </a:buClr>
              <a:buFont typeface="Wingdings" panose="05000000000000000000" pitchFamily="2" charset="2"/>
              <a:buChar char="Ø"/>
            </a:pPr>
            <a:r>
              <a:rPr lang="ru-RU" sz="1300" dirty="0">
                <a:latin typeface="Arial" panose="020B0604020202020204" pitchFamily="34" charset="0"/>
                <a:cs typeface="Arial" panose="020B0604020202020204" pitchFamily="34" charset="0"/>
              </a:rPr>
              <a:t>Использование </a:t>
            </a:r>
            <a:r>
              <a:rPr lang="en-US" sz="1300" dirty="0">
                <a:latin typeface="Arial" panose="020B0604020202020204" pitchFamily="34" charset="0"/>
                <a:cs typeface="Arial" panose="020B0604020202020204" pitchFamily="34" charset="0"/>
              </a:rPr>
              <a:t>LAN-</a:t>
            </a:r>
            <a:r>
              <a:rPr lang="ru-RU" sz="1300" dirty="0">
                <a:latin typeface="Arial" panose="020B0604020202020204" pitchFamily="34" charset="0"/>
                <a:cs typeface="Arial" panose="020B0604020202020204" pitchFamily="34" charset="0"/>
              </a:rPr>
              <a:t>коммутаторов или беспроводной точки доступа с поддержкой 802.1X</a:t>
            </a:r>
            <a:endParaRPr lang="en-US" sz="1300" dirty="0">
              <a:latin typeface="Arial" panose="020B0604020202020204" pitchFamily="34" charset="0"/>
              <a:cs typeface="Arial" panose="020B0604020202020204" pitchFamily="34" charset="0"/>
            </a:endParaRPr>
          </a:p>
          <a:p>
            <a:pPr marL="569913" lvl="1" indent="-285750" algn="just">
              <a:spcBef>
                <a:spcPct val="40000"/>
              </a:spcBef>
              <a:buClr>
                <a:srgbClr val="006699"/>
              </a:buClr>
              <a:buFont typeface="Wingdings" panose="05000000000000000000" pitchFamily="2" charset="2"/>
              <a:buChar char="Ø"/>
            </a:pPr>
            <a:r>
              <a:rPr lang="ru-RU" sz="1300" dirty="0">
                <a:latin typeface="Arial" panose="020B0604020202020204" pitchFamily="34" charset="0"/>
                <a:cs typeface="Arial" panose="020B0604020202020204" pitchFamily="34" charset="0"/>
              </a:rPr>
              <a:t>Настройка NAP для проверки того, что клиентский компьютер соответствует требованиям системы</a:t>
            </a:r>
          </a:p>
          <a:p>
            <a:pPr marL="569913" lvl="1" indent="-285750" algn="just">
              <a:spcBef>
                <a:spcPct val="40000"/>
              </a:spcBef>
              <a:buClr>
                <a:srgbClr val="006699"/>
              </a:buClr>
              <a:buFont typeface="Wingdings" panose="05000000000000000000" pitchFamily="2" charset="2"/>
              <a:buChar char="Ø"/>
            </a:pPr>
            <a:r>
              <a:rPr lang="en-US" sz="1300" kern="0" dirty="0">
                <a:solidFill>
                  <a:srgbClr val="000000"/>
                </a:solidFill>
                <a:latin typeface="Arial" panose="020B0604020202020204" pitchFamily="34" charset="0"/>
                <a:cs typeface="Arial" panose="020B0604020202020204" pitchFamily="34" charset="0"/>
              </a:rPr>
              <a:t>DHCP Snooping</a:t>
            </a:r>
          </a:p>
          <a:p>
            <a:pPr lvl="0" algn="just"/>
            <a:endParaRPr lang="en-CA" sz="1300" kern="0" dirty="0">
              <a:solidFill>
                <a:srgbClr val="000000"/>
              </a:solidFill>
              <a:latin typeface="Arial" panose="020B0604020202020204" pitchFamily="34" charset="0"/>
              <a:cs typeface="Arial" panose="020B0604020202020204" pitchFamily="34" charset="0"/>
            </a:endParaRPr>
          </a:p>
        </p:txBody>
      </p:sp>
      <p:grpSp>
        <p:nvGrpSpPr>
          <p:cNvPr id="68" name="Группа 67"/>
          <p:cNvGrpSpPr/>
          <p:nvPr/>
        </p:nvGrpSpPr>
        <p:grpSpPr>
          <a:xfrm>
            <a:off x="101578" y="4573017"/>
            <a:ext cx="7204676" cy="2186683"/>
            <a:chOff x="365807" y="4430083"/>
            <a:chExt cx="7204676" cy="2186683"/>
          </a:xfrm>
        </p:grpSpPr>
        <p:cxnSp>
          <p:nvCxnSpPr>
            <p:cNvPr id="35" name="Прямая соединительная линия 34"/>
            <p:cNvCxnSpPr/>
            <p:nvPr/>
          </p:nvCxnSpPr>
          <p:spPr>
            <a:xfrm>
              <a:off x="2485421" y="5392634"/>
              <a:ext cx="1411218"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36" name="Прямая соединительная линия 35"/>
            <p:cNvCxnSpPr/>
            <p:nvPr/>
          </p:nvCxnSpPr>
          <p:spPr>
            <a:xfrm>
              <a:off x="2479052" y="5291568"/>
              <a:ext cx="1411218"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p:cNvCxnSpPr/>
            <p:nvPr/>
          </p:nvCxnSpPr>
          <p:spPr>
            <a:xfrm>
              <a:off x="2485421" y="5488255"/>
              <a:ext cx="1411218"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38" name="Прямая соединительная линия 37"/>
            <p:cNvCxnSpPr/>
            <p:nvPr/>
          </p:nvCxnSpPr>
          <p:spPr>
            <a:xfrm>
              <a:off x="5551380" y="5298183"/>
              <a:ext cx="1727930" cy="8762"/>
            </a:xfrm>
            <a:prstGeom prst="line">
              <a:avLst/>
            </a:prstGeom>
            <a:ln w="28575"/>
          </p:spPr>
          <p:style>
            <a:lnRef idx="3">
              <a:schemeClr val="dk1"/>
            </a:lnRef>
            <a:fillRef idx="0">
              <a:schemeClr val="dk1"/>
            </a:fillRef>
            <a:effectRef idx="2">
              <a:schemeClr val="dk1"/>
            </a:effectRef>
            <a:fontRef idx="minor">
              <a:schemeClr val="tx1"/>
            </a:fontRef>
          </p:style>
        </p:cxnSp>
        <p:pic>
          <p:nvPicPr>
            <p:cNvPr id="24" name="Рисунок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2" y="4923231"/>
              <a:ext cx="376777" cy="354013"/>
            </a:xfrm>
            <a:prstGeom prst="rect">
              <a:avLst/>
            </a:prstGeom>
          </p:spPr>
        </p:pic>
        <p:pic>
          <p:nvPicPr>
            <p:cNvPr id="25" name="Рисунок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636" y="5502845"/>
              <a:ext cx="376777" cy="354013"/>
            </a:xfrm>
            <a:prstGeom prst="rect">
              <a:avLst/>
            </a:prstGeom>
          </p:spPr>
        </p:pic>
        <p:pic>
          <p:nvPicPr>
            <p:cNvPr id="26" name="Рисунок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859" y="4937554"/>
              <a:ext cx="376777" cy="354013"/>
            </a:xfrm>
            <a:prstGeom prst="rect">
              <a:avLst/>
            </a:prstGeom>
          </p:spPr>
        </p:pic>
        <p:pic>
          <p:nvPicPr>
            <p:cNvPr id="27" name="Рисунок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47018">
              <a:off x="3358598" y="5978846"/>
              <a:ext cx="410909" cy="324607"/>
            </a:xfrm>
            <a:prstGeom prst="rect">
              <a:avLst/>
            </a:prstGeom>
          </p:spPr>
        </p:pic>
        <p:sp>
          <p:nvSpPr>
            <p:cNvPr id="3" name="Прямоугольник 2"/>
            <p:cNvSpPr/>
            <p:nvPr/>
          </p:nvSpPr>
          <p:spPr>
            <a:xfrm>
              <a:off x="3896639" y="4524058"/>
              <a:ext cx="1910737" cy="162218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9" name="Прямоугольник 28"/>
            <p:cNvSpPr/>
            <p:nvPr/>
          </p:nvSpPr>
          <p:spPr>
            <a:xfrm>
              <a:off x="3992022" y="4624750"/>
              <a:ext cx="487381" cy="1383957"/>
            </a:xfrm>
            <a:prstGeom prst="rect">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30" name="Прямоугольник 29"/>
            <p:cNvSpPr/>
            <p:nvPr/>
          </p:nvSpPr>
          <p:spPr>
            <a:xfrm>
              <a:off x="5222558" y="4624751"/>
              <a:ext cx="487381" cy="1383957"/>
            </a:xfrm>
            <a:prstGeom prst="rect">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a:off x="888913" y="5392634"/>
              <a:ext cx="1411218" cy="0"/>
            </a:xfrm>
            <a:prstGeom prst="line">
              <a:avLst/>
            </a:prstGeom>
            <a:ln w="28575"/>
          </p:spPr>
          <p:style>
            <a:lnRef idx="3">
              <a:schemeClr val="dk1"/>
            </a:lnRef>
            <a:fillRef idx="0">
              <a:schemeClr val="dk1"/>
            </a:fillRef>
            <a:effectRef idx="2">
              <a:schemeClr val="dk1"/>
            </a:effectRef>
            <a:fontRef idx="minor">
              <a:schemeClr val="tx1"/>
            </a:fontRef>
          </p:style>
        </p:cxnSp>
        <p:grpSp>
          <p:nvGrpSpPr>
            <p:cNvPr id="16" name="Группа 15"/>
            <p:cNvGrpSpPr/>
            <p:nvPr/>
          </p:nvGrpSpPr>
          <p:grpSpPr>
            <a:xfrm>
              <a:off x="2047354" y="4737731"/>
              <a:ext cx="684562" cy="988108"/>
              <a:chOff x="6748142" y="2294062"/>
              <a:chExt cx="576262" cy="703262"/>
            </a:xfrm>
          </p:grpSpPr>
          <p:pic>
            <p:nvPicPr>
              <p:cNvPr id="17" name="Picture 73" descr="Multilayer_Switch"/>
              <p:cNvPicPr>
                <a:picLocks noChangeAspect="1" noChangeArrowheads="1"/>
              </p:cNvPicPr>
              <p:nvPr/>
            </p:nvPicPr>
            <p:blipFill>
              <a:blip r:embed="rId4" cstate="print">
                <a:clrChange>
                  <a:clrFrom>
                    <a:srgbClr val="B70D0D"/>
                  </a:clrFrom>
                  <a:clrTo>
                    <a:srgbClr val="B70D0D">
                      <a:alpha val="0"/>
                    </a:srgbClr>
                  </a:clrTo>
                </a:clrChange>
                <a:duotone>
                  <a:srgbClr val="4472C4">
                    <a:shade val="45000"/>
                    <a:satMod val="135000"/>
                  </a:srgbClr>
                  <a:prstClr val="white"/>
                </a:duotone>
                <a:extLst>
                  <a:ext uri="{BEBA8EAE-BF5A-486C-A8C5-ECC9F3942E4B}">
                    <a14:imgProps xmlns:a14="http://schemas.microsoft.com/office/drawing/2010/main">
                      <a14:imgLayer r:embed="rId5">
                        <a14:imgEffect>
                          <a14:backgroundRemoval t="0" b="100000" l="0" r="1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748142" y="2294062"/>
                <a:ext cx="576262" cy="703262"/>
              </a:xfrm>
              <a:prstGeom prst="rect">
                <a:avLst/>
              </a:prstGeom>
              <a:noFill/>
              <a:extLst>
                <a:ext uri="{909E8E84-426E-40DD-AFC4-6F175D3DCCD1}">
                  <a14:hiddenFill xmlns:a14="http://schemas.microsoft.com/office/drawing/2010/main">
                    <a:solidFill>
                      <a:srgbClr val="FFFFFF"/>
                    </a:solidFill>
                  </a14:hiddenFill>
                </a:ext>
              </a:extLst>
            </p:spPr>
          </p:pic>
          <p:sp>
            <p:nvSpPr>
              <p:cNvPr id="18" name="Овал 17"/>
              <p:cNvSpPr/>
              <p:nvPr/>
            </p:nvSpPr>
            <p:spPr>
              <a:xfrm rot="2991563">
                <a:off x="6857705" y="2589441"/>
                <a:ext cx="186897" cy="154776"/>
              </a:xfrm>
              <a:prstGeom prst="ellipse">
                <a:avLst/>
              </a:prstGeom>
              <a:solidFill>
                <a:srgbClr val="C00000"/>
              </a:solidFill>
              <a:ln w="12700" cap="flat" cmpd="sng" algn="ctr">
                <a:noFill/>
                <a:prstDash val="solid"/>
                <a:miter lim="800000"/>
              </a:ln>
              <a:effectLst/>
              <a:scene3d>
                <a:camera prst="isometricOffAxis2Left"/>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31" name="Рисунок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807" y="4743401"/>
              <a:ext cx="975603" cy="1022033"/>
            </a:xfrm>
            <a:prstGeom prst="rect">
              <a:avLst/>
            </a:prstGeom>
          </p:spPr>
        </p:pic>
        <p:pic>
          <p:nvPicPr>
            <p:cNvPr id="32" name="Picture 2" descr="File-Application_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0576" y="4760123"/>
              <a:ext cx="622614" cy="103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85848" y="4430083"/>
              <a:ext cx="1279607"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Request-</a:t>
              </a:r>
              <a:r>
                <a:rPr lang="ru-RU" sz="1100" dirty="0">
                  <a:latin typeface="Arial" panose="020B0604020202020204" pitchFamily="34" charset="0"/>
                  <a:cs typeface="Arial" panose="020B0604020202020204" pitchFamily="34" charset="0"/>
                </a:rPr>
                <a:t>пакет </a:t>
              </a:r>
              <a:r>
                <a:rPr lang="en-US" sz="1100" dirty="0">
                  <a:latin typeface="Arial" panose="020B0604020202020204" pitchFamily="34" charset="0"/>
                  <a:cs typeface="Arial" panose="020B0604020202020204" pitchFamily="34" charset="0"/>
                </a:rPr>
                <a:t>DHCP-</a:t>
              </a:r>
              <a:r>
                <a:rPr lang="ru-RU" sz="1100" dirty="0">
                  <a:latin typeface="Arial" panose="020B0604020202020204" pitchFamily="34" charset="0"/>
                  <a:cs typeface="Arial" panose="020B0604020202020204" pitchFamily="34" charset="0"/>
                </a:rPr>
                <a:t>клиента </a:t>
              </a:r>
            </a:p>
          </p:txBody>
        </p:sp>
        <p:sp>
          <p:nvSpPr>
            <p:cNvPr id="41" name="TextBox 40"/>
            <p:cNvSpPr txBox="1"/>
            <p:nvPr/>
          </p:nvSpPr>
          <p:spPr>
            <a:xfrm>
              <a:off x="610788" y="5690223"/>
              <a:ext cx="1121178" cy="261610"/>
            </a:xfrm>
            <a:prstGeom prst="rect">
              <a:avLst/>
            </a:prstGeom>
            <a:noFill/>
          </p:spPr>
          <p:txBody>
            <a:bodyPr wrap="square" rtlCol="0">
              <a:spAutoFit/>
            </a:bodyPr>
            <a:lstStyle/>
            <a:p>
              <a:r>
                <a:rPr lang="ru-RU" sz="1100" dirty="0">
                  <a:latin typeface="Arial" panose="020B0604020202020204" pitchFamily="34" charset="0"/>
                  <a:cs typeface="Arial" panose="020B0604020202020204" pitchFamily="34" charset="0"/>
                </a:rPr>
                <a:t>ПК </a:t>
              </a:r>
            </a:p>
          </p:txBody>
        </p:sp>
        <p:sp>
          <p:nvSpPr>
            <p:cNvPr id="42" name="TextBox 41"/>
            <p:cNvSpPr txBox="1"/>
            <p:nvPr/>
          </p:nvSpPr>
          <p:spPr>
            <a:xfrm>
              <a:off x="1445593" y="5582787"/>
              <a:ext cx="1121178" cy="430887"/>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Коммутатор доступа</a:t>
              </a:r>
            </a:p>
          </p:txBody>
        </p:sp>
        <p:sp>
          <p:nvSpPr>
            <p:cNvPr id="43" name="TextBox 42"/>
            <p:cNvSpPr txBox="1"/>
            <p:nvPr/>
          </p:nvSpPr>
          <p:spPr>
            <a:xfrm>
              <a:off x="2167984" y="5871448"/>
              <a:ext cx="1212453" cy="430887"/>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Reply-</a:t>
              </a:r>
              <a:r>
                <a:rPr lang="ru-RU" sz="1100" dirty="0">
                  <a:latin typeface="Arial" panose="020B0604020202020204" pitchFamily="34" charset="0"/>
                  <a:cs typeface="Arial" panose="020B0604020202020204" pitchFamily="34" charset="0"/>
                </a:rPr>
                <a:t>пакет </a:t>
              </a:r>
            </a:p>
            <a:p>
              <a:pPr algn="ctr"/>
              <a:r>
                <a:rPr lang="en-US" sz="1100" dirty="0">
                  <a:latin typeface="Arial" panose="020B0604020202020204" pitchFamily="34" charset="0"/>
                  <a:cs typeface="Arial" panose="020B0604020202020204" pitchFamily="34" charset="0"/>
                </a:rPr>
                <a:t>DHCP</a:t>
              </a:r>
              <a:r>
                <a:rPr lang="ru-RU" sz="1100" dirty="0">
                  <a:latin typeface="Arial" panose="020B0604020202020204" pitchFamily="34" charset="0"/>
                  <a:cs typeface="Arial" panose="020B0604020202020204" pitchFamily="34" charset="0"/>
                </a:rPr>
                <a:t>-сервера</a:t>
              </a:r>
            </a:p>
          </p:txBody>
        </p:sp>
        <p:sp>
          <p:nvSpPr>
            <p:cNvPr id="44" name="TextBox 43"/>
            <p:cNvSpPr txBox="1"/>
            <p:nvPr/>
          </p:nvSpPr>
          <p:spPr>
            <a:xfrm>
              <a:off x="3139452" y="4855889"/>
              <a:ext cx="112117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LAG</a:t>
              </a:r>
              <a:endParaRPr lang="ru-RU" sz="1100" dirty="0">
                <a:latin typeface="Arial" panose="020B0604020202020204" pitchFamily="34" charset="0"/>
                <a:cs typeface="Arial" panose="020B0604020202020204" pitchFamily="34" charset="0"/>
              </a:endParaRPr>
            </a:p>
          </p:txBody>
        </p:sp>
        <p:sp>
          <p:nvSpPr>
            <p:cNvPr id="45" name="TextBox 44"/>
            <p:cNvSpPr txBox="1"/>
            <p:nvPr/>
          </p:nvSpPr>
          <p:spPr>
            <a:xfrm>
              <a:off x="4280953" y="6160957"/>
              <a:ext cx="1121178" cy="430887"/>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Коммутатор назначения</a:t>
              </a:r>
            </a:p>
          </p:txBody>
        </p:sp>
        <p:sp>
          <p:nvSpPr>
            <p:cNvPr id="46" name="TextBox 45"/>
            <p:cNvSpPr txBox="1"/>
            <p:nvPr/>
          </p:nvSpPr>
          <p:spPr>
            <a:xfrm>
              <a:off x="6449305" y="5770215"/>
              <a:ext cx="112117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DHCP-</a:t>
              </a:r>
              <a:r>
                <a:rPr lang="ru-RU" sz="1100" dirty="0">
                  <a:latin typeface="Arial" panose="020B0604020202020204" pitchFamily="34" charset="0"/>
                  <a:cs typeface="Arial" panose="020B0604020202020204" pitchFamily="34" charset="0"/>
                </a:rPr>
                <a:t>сервер</a:t>
              </a:r>
            </a:p>
          </p:txBody>
        </p:sp>
        <p:sp>
          <p:nvSpPr>
            <p:cNvPr id="12" name="TextBox 11"/>
            <p:cNvSpPr txBox="1"/>
            <p:nvPr/>
          </p:nvSpPr>
          <p:spPr>
            <a:xfrm rot="5400000">
              <a:off x="4793459" y="5248289"/>
              <a:ext cx="1370574" cy="28221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Trusted port</a:t>
              </a:r>
              <a:endParaRPr lang="ru-RU" sz="1400" b="1" dirty="0">
                <a:latin typeface="Arial" panose="020B0604020202020204" pitchFamily="34" charset="0"/>
                <a:cs typeface="Arial" panose="020B0604020202020204" pitchFamily="34" charset="0"/>
              </a:endParaRPr>
            </a:p>
          </p:txBody>
        </p:sp>
        <p:sp>
          <p:nvSpPr>
            <p:cNvPr id="48" name="TextBox 47"/>
            <p:cNvSpPr txBox="1"/>
            <p:nvPr/>
          </p:nvSpPr>
          <p:spPr>
            <a:xfrm rot="5400000">
              <a:off x="3459290" y="5258371"/>
              <a:ext cx="1535382" cy="282212"/>
            </a:xfrm>
            <a:prstGeom prst="rect">
              <a:avLst/>
            </a:prstGeom>
            <a:noFill/>
          </p:spPr>
          <p:txBody>
            <a:bodyPr wrap="square" rtlCol="0">
              <a:spAutoFit/>
            </a:bodyPr>
            <a:lstStyle/>
            <a:p>
              <a:r>
                <a:rPr lang="en-US" sz="1400" b="1" dirty="0">
                  <a:solidFill>
                    <a:srgbClr val="C00000"/>
                  </a:solidFill>
                  <a:latin typeface="Arial" panose="020B0604020202020204" pitchFamily="34" charset="0"/>
                  <a:cs typeface="Arial" panose="020B0604020202020204" pitchFamily="34" charset="0"/>
                </a:rPr>
                <a:t>Untrusted port</a:t>
              </a:r>
              <a:endParaRPr lang="ru-RU" sz="1400" b="1" dirty="0">
                <a:solidFill>
                  <a:srgbClr val="C00000"/>
                </a:solidFill>
                <a:latin typeface="Arial" panose="020B0604020202020204" pitchFamily="34" charset="0"/>
                <a:cs typeface="Arial" panose="020B0604020202020204" pitchFamily="34" charset="0"/>
              </a:endParaRPr>
            </a:p>
          </p:txBody>
        </p:sp>
        <p:sp>
          <p:nvSpPr>
            <p:cNvPr id="49" name="TextBox 48"/>
            <p:cNvSpPr txBox="1"/>
            <p:nvPr/>
          </p:nvSpPr>
          <p:spPr>
            <a:xfrm>
              <a:off x="4276984" y="5011153"/>
              <a:ext cx="1121178" cy="600164"/>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DHCP</a:t>
              </a:r>
            </a:p>
            <a:p>
              <a:pPr algn="ctr"/>
              <a:endParaRPr lang="en-US" sz="1100" b="1"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Snooping</a:t>
              </a:r>
              <a:endParaRPr lang="ru-RU" sz="1100" b="1" dirty="0">
                <a:latin typeface="Arial" panose="020B0604020202020204" pitchFamily="34" charset="0"/>
                <a:cs typeface="Arial" panose="020B0604020202020204" pitchFamily="34" charset="0"/>
              </a:endParaRPr>
            </a:p>
          </p:txBody>
        </p:sp>
        <p:cxnSp>
          <p:nvCxnSpPr>
            <p:cNvPr id="33" name="Прямая со стрелкой 32"/>
            <p:cNvCxnSpPr/>
            <p:nvPr/>
          </p:nvCxnSpPr>
          <p:spPr>
            <a:xfrm>
              <a:off x="1230884" y="5114234"/>
              <a:ext cx="26247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3196964" y="5094014"/>
              <a:ext cx="26247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4696239" y="5306882"/>
              <a:ext cx="26247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a:off x="5831282" y="5117868"/>
              <a:ext cx="26247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6472635" y="5114560"/>
              <a:ext cx="26247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1262364" y="5560040"/>
              <a:ext cx="26247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3196964" y="5611317"/>
              <a:ext cx="26247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flipH="1">
              <a:off x="3695759" y="5618266"/>
              <a:ext cx="126271" cy="2730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flipH="1">
              <a:off x="3333163" y="6343747"/>
              <a:ext cx="126271" cy="2730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Овал 39"/>
            <p:cNvSpPr/>
            <p:nvPr/>
          </p:nvSpPr>
          <p:spPr>
            <a:xfrm>
              <a:off x="3652014" y="5114561"/>
              <a:ext cx="126271" cy="5037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9" name="AutoShape 130"/>
          <p:cNvSpPr>
            <a:spLocks noChangeArrowheads="1"/>
          </p:cNvSpPr>
          <p:nvPr/>
        </p:nvSpPr>
        <p:spPr bwMode="auto">
          <a:xfrm>
            <a:off x="7493564" y="4958029"/>
            <a:ext cx="1491118" cy="578765"/>
          </a:xfrm>
          <a:prstGeom prst="roundRect">
            <a:avLst>
              <a:gd name="adj" fmla="val 4167"/>
            </a:avLst>
          </a:prstGeom>
          <a:noFill/>
          <a:ln w="9525" algn="ctr">
            <a:noFill/>
            <a:round/>
            <a:headEnd/>
            <a:tailEnd/>
          </a:ln>
          <a:effectLst/>
        </p:spPr>
        <p:txBody>
          <a:bodyPr wrap="square" lIns="0" tIns="0" rIns="0" bIns="0" anchor="ctr"/>
          <a:lstStyle/>
          <a:p>
            <a:pPr lvl="0" algn="ctr" fontAlgn="base">
              <a:spcBef>
                <a:spcPct val="0"/>
              </a:spcBef>
              <a:spcAft>
                <a:spcPct val="0"/>
              </a:spcAft>
            </a:pPr>
            <a:r>
              <a:rPr lang="en-US" sz="1100" b="1" dirty="0">
                <a:solidFill>
                  <a:srgbClr val="000000"/>
                </a:solidFill>
                <a:latin typeface="Arial" panose="020B0604020202020204" pitchFamily="34" charset="0"/>
                <a:ea typeface="Segoe UI" pitchFamily="34" charset="0"/>
                <a:cs typeface="Arial" panose="020B0604020202020204" pitchFamily="34" charset="0"/>
              </a:rPr>
              <a:t>DHCP-</a:t>
            </a:r>
            <a:r>
              <a:rPr lang="ru-RU" sz="1100" b="1" dirty="0">
                <a:solidFill>
                  <a:srgbClr val="000000"/>
                </a:solidFill>
                <a:latin typeface="Arial" panose="020B0604020202020204" pitchFamily="34" charset="0"/>
                <a:ea typeface="Segoe UI" pitchFamily="34" charset="0"/>
                <a:cs typeface="Arial" panose="020B0604020202020204" pitchFamily="34" charset="0"/>
              </a:rPr>
              <a:t>клиенты </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70" name="AutoShape 131"/>
          <p:cNvSpPr>
            <a:spLocks noChangeArrowheads="1"/>
          </p:cNvSpPr>
          <p:nvPr/>
        </p:nvSpPr>
        <p:spPr bwMode="auto">
          <a:xfrm>
            <a:off x="10736170" y="5810134"/>
            <a:ext cx="1476187" cy="671407"/>
          </a:xfrm>
          <a:prstGeom prst="roundRect">
            <a:avLst>
              <a:gd name="adj" fmla="val 4167"/>
            </a:avLst>
          </a:prstGeom>
          <a:noFill/>
          <a:ln w="9525">
            <a:noFill/>
            <a:round/>
            <a:headEnd/>
            <a:tailEnd/>
          </a:ln>
          <a:effectLst/>
        </p:spPr>
        <p:txBody>
          <a:bodyPr wrap="square" lIns="0" tIns="0" rIns="0" bIns="0" anchor="ctr"/>
          <a:lstStyle/>
          <a:p>
            <a:pPr lvl="0" algn="ctr"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Неавторизованный </a:t>
            </a:r>
            <a:r>
              <a:rPr lang="en-US" sz="1000" b="1" dirty="0">
                <a:solidFill>
                  <a:srgbClr val="000000"/>
                </a:solidFill>
                <a:latin typeface="Arial" panose="020B0604020202020204" pitchFamily="34" charset="0"/>
                <a:ea typeface="Segoe UI" pitchFamily="34" charset="0"/>
                <a:cs typeface="Arial" panose="020B0604020202020204" pitchFamily="34" charset="0"/>
              </a:rPr>
              <a:t>DHCP</a:t>
            </a:r>
            <a:r>
              <a:rPr lang="ru-RU" sz="1000" b="1"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71" name="AutoShape 132"/>
          <p:cNvSpPr>
            <a:spLocks noChangeArrowheads="1"/>
          </p:cNvSpPr>
          <p:nvPr/>
        </p:nvSpPr>
        <p:spPr bwMode="auto">
          <a:xfrm>
            <a:off x="9554151" y="5324821"/>
            <a:ext cx="1182019" cy="720445"/>
          </a:xfrm>
          <a:prstGeom prst="roundRect">
            <a:avLst>
              <a:gd name="adj" fmla="val 4167"/>
            </a:avLst>
          </a:prstGeom>
          <a:noFill/>
          <a:ln w="9525" algn="ctr">
            <a:noFill/>
            <a:round/>
            <a:headEnd/>
            <a:tailEnd/>
          </a:ln>
          <a:effectLst/>
          <a:extLst/>
        </p:spPr>
        <p:txBody>
          <a:bodyPr wrap="square" lIns="0" tIns="0" rIns="0" bIns="0" anchor="ctr"/>
          <a:lstStyle/>
          <a:p>
            <a:pPr lvl="0" algn="ctr" fontAlgn="base">
              <a:spcBef>
                <a:spcPct val="0"/>
              </a:spcBef>
              <a:spcAft>
                <a:spcPct val="0"/>
              </a:spcAft>
            </a:pPr>
            <a:r>
              <a:rPr lang="ru-RU" sz="1000" b="1" dirty="0">
                <a:solidFill>
                  <a:srgbClr val="000000"/>
                </a:solidFill>
                <a:latin typeface="Arial" panose="020B0604020202020204" pitchFamily="34" charset="0"/>
                <a:ea typeface="Segoe UI" pitchFamily="34" charset="0"/>
                <a:cs typeface="Arial" panose="020B0604020202020204" pitchFamily="34" charset="0"/>
              </a:rPr>
              <a:t>Легитимный</a:t>
            </a:r>
            <a:r>
              <a:rPr lang="en-US" sz="1000" b="1" dirty="0">
                <a:solidFill>
                  <a:srgbClr val="000000"/>
                </a:solidFill>
                <a:latin typeface="Arial" panose="020B0604020202020204" pitchFamily="34" charset="0"/>
                <a:ea typeface="Segoe UI" pitchFamily="34" charset="0"/>
                <a:cs typeface="Arial" panose="020B0604020202020204" pitchFamily="34" charset="0"/>
              </a:rPr>
              <a:t> DHCP</a:t>
            </a:r>
            <a:r>
              <a:rPr lang="ru-RU" sz="1000" b="1"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0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75" name="AutoShape 2" descr="80/20 rule"/>
          <p:cNvSpPr>
            <a:spLocks noChangeAspect="1" noChangeArrowheads="1"/>
          </p:cNvSpPr>
          <p:nvPr/>
        </p:nvSpPr>
        <p:spPr bwMode="auto">
          <a:xfrm>
            <a:off x="10301269" y="3420468"/>
            <a:ext cx="191122" cy="1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fontAlgn="base">
              <a:spcBef>
                <a:spcPct val="0"/>
              </a:spcBef>
              <a:spcAft>
                <a:spcPct val="0"/>
              </a:spcAft>
            </a:pPr>
            <a:endParaRPr lang="en-US" sz="2000" b="1" dirty="0">
              <a:solidFill>
                <a:srgbClr val="000000"/>
              </a:solidFill>
              <a:latin typeface="Segoe UI" pitchFamily="34" charset="0"/>
              <a:ea typeface="Segoe UI" pitchFamily="34" charset="0"/>
              <a:cs typeface="Segoe UI" pitchFamily="34" charset="0"/>
            </a:endParaRPr>
          </a:p>
        </p:txBody>
      </p:sp>
      <p:sp>
        <p:nvSpPr>
          <p:cNvPr id="76" name="AutoShape 4" descr="80/20 rule"/>
          <p:cNvSpPr>
            <a:spLocks noChangeAspect="1" noChangeArrowheads="1"/>
          </p:cNvSpPr>
          <p:nvPr/>
        </p:nvSpPr>
        <p:spPr bwMode="auto">
          <a:xfrm>
            <a:off x="10301269" y="3420468"/>
            <a:ext cx="191122" cy="1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fontAlgn="base">
              <a:spcBef>
                <a:spcPct val="0"/>
              </a:spcBef>
              <a:spcAft>
                <a:spcPct val="0"/>
              </a:spcAft>
            </a:pPr>
            <a:endParaRPr lang="en-US" sz="2000" b="1" dirty="0">
              <a:solidFill>
                <a:srgbClr val="000000"/>
              </a:solidFill>
              <a:latin typeface="Segoe UI" pitchFamily="34" charset="0"/>
              <a:ea typeface="Segoe UI" pitchFamily="34" charset="0"/>
              <a:cs typeface="Segoe UI" pitchFamily="34" charset="0"/>
            </a:endParaRPr>
          </a:p>
        </p:txBody>
      </p:sp>
      <p:sp>
        <p:nvSpPr>
          <p:cNvPr id="77" name="AutoShape 6" descr="80/20 rule"/>
          <p:cNvSpPr>
            <a:spLocks noChangeAspect="1" noChangeArrowheads="1"/>
          </p:cNvSpPr>
          <p:nvPr/>
        </p:nvSpPr>
        <p:spPr bwMode="auto">
          <a:xfrm>
            <a:off x="10301269" y="3420468"/>
            <a:ext cx="191122" cy="1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fontAlgn="base">
              <a:spcBef>
                <a:spcPct val="0"/>
              </a:spcBef>
              <a:spcAft>
                <a:spcPct val="0"/>
              </a:spcAft>
            </a:pPr>
            <a:endParaRPr lang="en-US" sz="2000" b="1" dirty="0">
              <a:solidFill>
                <a:srgbClr val="000000"/>
              </a:solidFill>
              <a:latin typeface="Segoe UI" pitchFamily="34" charset="0"/>
              <a:ea typeface="Segoe UI" pitchFamily="34" charset="0"/>
              <a:cs typeface="Segoe UI" pitchFamily="34" charset="0"/>
            </a:endParaRPr>
          </a:p>
        </p:txBody>
      </p:sp>
      <p:grpSp>
        <p:nvGrpSpPr>
          <p:cNvPr id="78" name="Group 11"/>
          <p:cNvGrpSpPr/>
          <p:nvPr/>
        </p:nvGrpSpPr>
        <p:grpSpPr>
          <a:xfrm>
            <a:off x="7797648" y="4538966"/>
            <a:ext cx="3787383" cy="1843286"/>
            <a:chOff x="1030819" y="1490523"/>
            <a:chExt cx="5001943" cy="2288823"/>
          </a:xfrm>
        </p:grpSpPr>
        <p:sp>
          <p:nvSpPr>
            <p:cNvPr id="94" name="Line 66" descr="&quot;&quot;"/>
            <p:cNvSpPr>
              <a:spLocks noChangeShapeType="1"/>
            </p:cNvSpPr>
            <p:nvPr/>
          </p:nvSpPr>
          <p:spPr bwMode="auto">
            <a:xfrm flipH="1">
              <a:off x="5360687" y="2288976"/>
              <a:ext cx="476330" cy="48673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2000" b="1" dirty="0">
                <a:solidFill>
                  <a:srgbClr val="000000"/>
                </a:solidFill>
                <a:latin typeface="Segoe UI" pitchFamily="34" charset="0"/>
                <a:ea typeface="Segoe UI" pitchFamily="34" charset="0"/>
                <a:cs typeface="Segoe UI" pitchFamily="34" charset="0"/>
              </a:endParaRPr>
            </a:p>
          </p:txBody>
        </p:sp>
        <p:sp>
          <p:nvSpPr>
            <p:cNvPr id="88" name="Line 66" descr="&quot;&quot;"/>
            <p:cNvSpPr>
              <a:spLocks noChangeShapeType="1"/>
            </p:cNvSpPr>
            <p:nvPr/>
          </p:nvSpPr>
          <p:spPr bwMode="auto">
            <a:xfrm flipH="1" flipV="1">
              <a:off x="3328214" y="1794848"/>
              <a:ext cx="2704548" cy="53791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2000" b="1" dirty="0">
                <a:solidFill>
                  <a:srgbClr val="000000"/>
                </a:solidFill>
                <a:latin typeface="Segoe UI" pitchFamily="34" charset="0"/>
                <a:ea typeface="Segoe UI" pitchFamily="34" charset="0"/>
                <a:cs typeface="Segoe UI" pitchFamily="34" charset="0"/>
              </a:endParaRPr>
            </a:p>
          </p:txBody>
        </p:sp>
        <p:sp>
          <p:nvSpPr>
            <p:cNvPr id="89" name="Line 66" descr="&quot;&quot;"/>
            <p:cNvSpPr>
              <a:spLocks noChangeShapeType="1"/>
            </p:cNvSpPr>
            <p:nvPr/>
          </p:nvSpPr>
          <p:spPr bwMode="auto">
            <a:xfrm flipH="1" flipV="1">
              <a:off x="1030819" y="2688841"/>
              <a:ext cx="3973361" cy="77186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2000" b="1" dirty="0">
                <a:solidFill>
                  <a:srgbClr val="000000"/>
                </a:solidFill>
                <a:latin typeface="Segoe UI" pitchFamily="34" charset="0"/>
                <a:ea typeface="Segoe UI" pitchFamily="34" charset="0"/>
                <a:cs typeface="Segoe UI" pitchFamily="34" charset="0"/>
              </a:endParaRPr>
            </a:p>
          </p:txBody>
        </p:sp>
        <p:sp>
          <p:nvSpPr>
            <p:cNvPr id="90" name="Line 66" descr="&quot;&quot;"/>
            <p:cNvSpPr>
              <a:spLocks noChangeShapeType="1"/>
            </p:cNvSpPr>
            <p:nvPr/>
          </p:nvSpPr>
          <p:spPr bwMode="auto">
            <a:xfrm flipH="1">
              <a:off x="3185515" y="1987248"/>
              <a:ext cx="1115537" cy="114263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2000" b="1" dirty="0">
                <a:solidFill>
                  <a:srgbClr val="000000"/>
                </a:solidFill>
                <a:latin typeface="Segoe UI" pitchFamily="34" charset="0"/>
                <a:ea typeface="Segoe UI" pitchFamily="34" charset="0"/>
                <a:cs typeface="Segoe UI" pitchFamily="34" charset="0"/>
              </a:endParaRPr>
            </a:p>
          </p:txBody>
        </p:sp>
        <p:sp>
          <p:nvSpPr>
            <p:cNvPr id="91" name="Line 66" descr="&quot;&quot;"/>
            <p:cNvSpPr>
              <a:spLocks noChangeShapeType="1"/>
            </p:cNvSpPr>
            <p:nvPr/>
          </p:nvSpPr>
          <p:spPr bwMode="auto">
            <a:xfrm flipH="1">
              <a:off x="1521888" y="2870729"/>
              <a:ext cx="529326" cy="55916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2000" b="1" dirty="0">
                <a:solidFill>
                  <a:srgbClr val="000000"/>
                </a:solidFill>
                <a:latin typeface="Segoe UI" pitchFamily="34" charset="0"/>
                <a:ea typeface="Segoe UI" pitchFamily="34" charset="0"/>
                <a:cs typeface="Segoe UI" pitchFamily="34" charset="0"/>
              </a:endParaRPr>
            </a:p>
          </p:txBody>
        </p:sp>
        <p:sp>
          <p:nvSpPr>
            <p:cNvPr id="92" name="Line 66" descr="&quot;&quot;"/>
            <p:cNvSpPr>
              <a:spLocks noChangeShapeType="1"/>
            </p:cNvSpPr>
            <p:nvPr/>
          </p:nvSpPr>
          <p:spPr bwMode="auto">
            <a:xfrm flipH="1">
              <a:off x="2736722" y="3124967"/>
              <a:ext cx="458900" cy="47766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2000" b="1" dirty="0">
                <a:solidFill>
                  <a:srgbClr val="000000"/>
                </a:solidFill>
                <a:latin typeface="Segoe UI" pitchFamily="34" charset="0"/>
                <a:ea typeface="Segoe UI" pitchFamily="34" charset="0"/>
                <a:cs typeface="Segoe UI" pitchFamily="34" charset="0"/>
              </a:endParaRPr>
            </a:p>
          </p:txBody>
        </p:sp>
        <p:sp>
          <p:nvSpPr>
            <p:cNvPr id="93" name="Line 66" descr="&quot;&quot;"/>
            <p:cNvSpPr>
              <a:spLocks noChangeShapeType="1"/>
            </p:cNvSpPr>
            <p:nvPr/>
          </p:nvSpPr>
          <p:spPr bwMode="auto">
            <a:xfrm flipH="1">
              <a:off x="3858566" y="3316274"/>
              <a:ext cx="431158" cy="46307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2000" b="1" dirty="0">
                <a:solidFill>
                  <a:srgbClr val="000000"/>
                </a:solidFill>
                <a:latin typeface="Segoe UI" pitchFamily="34" charset="0"/>
                <a:ea typeface="Segoe UI" pitchFamily="34" charset="0"/>
                <a:cs typeface="Segoe UI" pitchFamily="34" charset="0"/>
              </a:endParaRPr>
            </a:p>
          </p:txBody>
        </p:sp>
        <p:sp>
          <p:nvSpPr>
            <p:cNvPr id="95" name="Line 66" descr="&quot;&quot;"/>
            <p:cNvSpPr>
              <a:spLocks noChangeShapeType="1"/>
            </p:cNvSpPr>
            <p:nvPr/>
          </p:nvSpPr>
          <p:spPr bwMode="auto">
            <a:xfrm flipH="1">
              <a:off x="2897340" y="1791905"/>
              <a:ext cx="447583" cy="49208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2000" b="1" dirty="0">
                <a:solidFill>
                  <a:srgbClr val="000000"/>
                </a:solidFill>
                <a:latin typeface="Segoe UI" pitchFamily="34" charset="0"/>
                <a:ea typeface="Segoe UI" pitchFamily="34" charset="0"/>
                <a:cs typeface="Segoe UI" pitchFamily="34" charset="0"/>
              </a:endParaRPr>
            </a:p>
          </p:txBody>
        </p:sp>
        <p:sp>
          <p:nvSpPr>
            <p:cNvPr id="96" name="Line 66" descr="&quot;&quot;"/>
            <p:cNvSpPr>
              <a:spLocks noChangeShapeType="1"/>
            </p:cNvSpPr>
            <p:nvPr/>
          </p:nvSpPr>
          <p:spPr bwMode="auto">
            <a:xfrm flipH="1">
              <a:off x="4281751" y="1490523"/>
              <a:ext cx="507306" cy="50820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2000" b="1" dirty="0">
                <a:solidFill>
                  <a:srgbClr val="000000"/>
                </a:solidFill>
                <a:latin typeface="Segoe UI" pitchFamily="34" charset="0"/>
                <a:ea typeface="Segoe UI" pitchFamily="34" charset="0"/>
                <a:cs typeface="Segoe UI" pitchFamily="34" charset="0"/>
              </a:endParaRPr>
            </a:p>
          </p:txBody>
        </p:sp>
        <p:sp>
          <p:nvSpPr>
            <p:cNvPr id="97" name="Line 66" descr="&quot;&quot;"/>
            <p:cNvSpPr>
              <a:spLocks noChangeShapeType="1"/>
            </p:cNvSpPr>
            <p:nvPr/>
          </p:nvSpPr>
          <p:spPr bwMode="auto">
            <a:xfrm flipH="1">
              <a:off x="5360689" y="1715160"/>
              <a:ext cx="446651" cy="49412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p>
              <a:pPr lvl="0" fontAlgn="base">
                <a:spcBef>
                  <a:spcPct val="0"/>
                </a:spcBef>
                <a:spcAft>
                  <a:spcPct val="0"/>
                </a:spcAft>
              </a:pPr>
              <a:endParaRPr lang="en-GB" sz="2000" b="1" dirty="0">
                <a:solidFill>
                  <a:srgbClr val="000000"/>
                </a:solidFill>
                <a:latin typeface="Segoe UI" pitchFamily="34" charset="0"/>
                <a:ea typeface="Segoe UI" pitchFamily="34" charset="0"/>
                <a:cs typeface="Segoe UI" pitchFamily="34" charset="0"/>
              </a:endParaRPr>
            </a:p>
          </p:txBody>
        </p:sp>
      </p:grpSp>
      <p:grpSp>
        <p:nvGrpSpPr>
          <p:cNvPr id="67" name="Группа 66"/>
          <p:cNvGrpSpPr/>
          <p:nvPr/>
        </p:nvGrpSpPr>
        <p:grpSpPr>
          <a:xfrm>
            <a:off x="5213182" y="998482"/>
            <a:ext cx="4760797" cy="3443951"/>
            <a:chOff x="6750731" y="1134066"/>
            <a:chExt cx="4760797" cy="3443951"/>
          </a:xfrm>
        </p:grpSpPr>
        <p:cxnSp>
          <p:nvCxnSpPr>
            <p:cNvPr id="126" name="Соединитель: уступ 125"/>
            <p:cNvCxnSpPr/>
            <p:nvPr/>
          </p:nvCxnSpPr>
          <p:spPr>
            <a:xfrm rot="10800000">
              <a:off x="9741900" y="3296294"/>
              <a:ext cx="664542" cy="331130"/>
            </a:xfrm>
            <a:prstGeom prst="bentConnector3">
              <a:avLst>
                <a:gd name="adj1" fmla="val -126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p:cNvCxnSpPr/>
            <p:nvPr/>
          </p:nvCxnSpPr>
          <p:spPr>
            <a:xfrm>
              <a:off x="8965352" y="1819721"/>
              <a:ext cx="5284" cy="1404433"/>
            </a:xfrm>
            <a:prstGeom prst="line">
              <a:avLst/>
            </a:prstGeom>
            <a:ln w="28575"/>
          </p:spPr>
          <p:style>
            <a:lnRef idx="3">
              <a:schemeClr val="dk1"/>
            </a:lnRef>
            <a:fillRef idx="0">
              <a:schemeClr val="dk1"/>
            </a:fillRef>
            <a:effectRef idx="2">
              <a:schemeClr val="dk1"/>
            </a:effectRef>
            <a:fontRef idx="minor">
              <a:schemeClr val="tx1"/>
            </a:fontRef>
          </p:style>
        </p:cxnSp>
        <p:cxnSp>
          <p:nvCxnSpPr>
            <p:cNvPr id="51" name="Прямая соединительная линия 50"/>
            <p:cNvCxnSpPr/>
            <p:nvPr/>
          </p:nvCxnSpPr>
          <p:spPr>
            <a:xfrm>
              <a:off x="9079107" y="1819721"/>
              <a:ext cx="1598725" cy="0"/>
            </a:xfrm>
            <a:prstGeom prst="line">
              <a:avLst/>
            </a:prstGeom>
            <a:ln w="28575"/>
          </p:spPr>
          <p:style>
            <a:lnRef idx="3">
              <a:schemeClr val="dk1"/>
            </a:lnRef>
            <a:fillRef idx="0">
              <a:schemeClr val="dk1"/>
            </a:fillRef>
            <a:effectRef idx="2">
              <a:schemeClr val="dk1"/>
            </a:effectRef>
            <a:fontRef idx="minor">
              <a:schemeClr val="tx1"/>
            </a:fontRef>
          </p:style>
        </p:cxnSp>
        <p:pic>
          <p:nvPicPr>
            <p:cNvPr id="22" name="Picture 24" descr="WhiteClou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7528" y="1261756"/>
              <a:ext cx="1524000" cy="930938"/>
            </a:xfrm>
            <a:prstGeom prst="rect">
              <a:avLst/>
            </a:prstGeom>
            <a:noFill/>
            <a:extLst>
              <a:ext uri="{909E8E84-426E-40DD-AFC4-6F175D3DCCD1}">
                <a14:hiddenFill xmlns:a14="http://schemas.microsoft.com/office/drawing/2010/main">
                  <a:solidFill>
                    <a:schemeClr val="accent2"/>
                  </a:solidFill>
                </a14:hiddenFill>
              </a:ext>
            </a:extLst>
          </p:spPr>
        </p:pic>
        <p:cxnSp>
          <p:nvCxnSpPr>
            <p:cNvPr id="98" name="Прямая соединительная линия 97"/>
            <p:cNvCxnSpPr/>
            <p:nvPr/>
          </p:nvCxnSpPr>
          <p:spPr>
            <a:xfrm>
              <a:off x="7366627" y="3138775"/>
              <a:ext cx="1598725"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99" name="Прямая соединительная линия 98"/>
            <p:cNvCxnSpPr/>
            <p:nvPr/>
          </p:nvCxnSpPr>
          <p:spPr>
            <a:xfrm flipH="1" flipV="1">
              <a:off x="7371911" y="3132269"/>
              <a:ext cx="8319" cy="984036"/>
            </a:xfrm>
            <a:prstGeom prst="line">
              <a:avLst/>
            </a:prstGeom>
            <a:ln w="28575"/>
          </p:spPr>
          <p:style>
            <a:lnRef idx="3">
              <a:schemeClr val="dk1"/>
            </a:lnRef>
            <a:fillRef idx="0">
              <a:schemeClr val="dk1"/>
            </a:fillRef>
            <a:effectRef idx="2">
              <a:schemeClr val="dk1"/>
            </a:effectRef>
            <a:fontRef idx="minor">
              <a:schemeClr val="tx1"/>
            </a:fontRef>
          </p:style>
        </p:cxnSp>
        <p:pic>
          <p:nvPicPr>
            <p:cNvPr id="21" name="Рисунок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7654" y="3488786"/>
              <a:ext cx="951863" cy="914335"/>
            </a:xfrm>
            <a:prstGeom prst="rect">
              <a:avLst/>
            </a:prstGeom>
          </p:spPr>
        </p:pic>
        <p:cxnSp>
          <p:nvCxnSpPr>
            <p:cNvPr id="100" name="Прямая соединительная линия 99"/>
            <p:cNvCxnSpPr/>
            <p:nvPr/>
          </p:nvCxnSpPr>
          <p:spPr>
            <a:xfrm>
              <a:off x="8965352" y="3152006"/>
              <a:ext cx="1598725"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101" name="Прямая соединительная линия 100"/>
            <p:cNvCxnSpPr/>
            <p:nvPr/>
          </p:nvCxnSpPr>
          <p:spPr>
            <a:xfrm flipH="1" flipV="1">
              <a:off x="10566679" y="3136903"/>
              <a:ext cx="8319" cy="984036"/>
            </a:xfrm>
            <a:prstGeom prst="line">
              <a:avLst/>
            </a:prstGeom>
            <a:ln w="28575"/>
          </p:spPr>
          <p:style>
            <a:lnRef idx="3">
              <a:schemeClr val="dk1"/>
            </a:lnRef>
            <a:fillRef idx="0">
              <a:schemeClr val="dk1"/>
            </a:fillRef>
            <a:effectRef idx="2">
              <a:schemeClr val="dk1"/>
            </a:effectRef>
            <a:fontRef idx="minor">
              <a:schemeClr val="tx1"/>
            </a:fontRef>
          </p:style>
        </p:cxnSp>
        <p:pic>
          <p:nvPicPr>
            <p:cNvPr id="23" name="Picture 4" descr="Laptop"/>
            <p:cNvPicPr>
              <a:picLocks noChangeAspect="1" noChangeArrowheads="1"/>
            </p:cNvPicPr>
            <p:nvPr/>
          </p:nvPicPr>
          <p:blipFill>
            <a:blip r:embed="rId9" cstate="print"/>
            <a:srcRect/>
            <a:stretch>
              <a:fillRect/>
            </a:stretch>
          </p:blipFill>
          <p:spPr bwMode="auto">
            <a:xfrm>
              <a:off x="10007956" y="3507677"/>
              <a:ext cx="820581" cy="771846"/>
            </a:xfrm>
            <a:prstGeom prst="rect">
              <a:avLst/>
            </a:prstGeom>
            <a:noFill/>
          </p:spPr>
        </p:pic>
        <p:grpSp>
          <p:nvGrpSpPr>
            <p:cNvPr id="59" name="Группа 58"/>
            <p:cNvGrpSpPr/>
            <p:nvPr/>
          </p:nvGrpSpPr>
          <p:grpSpPr>
            <a:xfrm>
              <a:off x="8618394" y="2831213"/>
              <a:ext cx="730369" cy="868818"/>
              <a:chOff x="8618394" y="2850885"/>
              <a:chExt cx="641581" cy="849146"/>
            </a:xfrm>
          </p:grpSpPr>
          <p:pic>
            <p:nvPicPr>
              <p:cNvPr id="65" name="Picture 73" descr="Multilayer_Switch"/>
              <p:cNvPicPr>
                <a:picLocks noChangeAspect="1" noChangeArrowheads="1"/>
              </p:cNvPicPr>
              <p:nvPr/>
            </p:nvPicPr>
            <p:blipFill>
              <a:blip r:embed="rId4" cstate="print">
                <a:clrChange>
                  <a:clrFrom>
                    <a:srgbClr val="B70D0D"/>
                  </a:clrFrom>
                  <a:clrTo>
                    <a:srgbClr val="B70D0D">
                      <a:alpha val="0"/>
                    </a:srgbClr>
                  </a:clrTo>
                </a:clrChange>
                <a:duotone>
                  <a:srgbClr val="4472C4">
                    <a:shade val="45000"/>
                    <a:satMod val="135000"/>
                  </a:srgbClr>
                  <a:prstClr val="white"/>
                </a:duotone>
                <a:extLst>
                  <a:ext uri="{BEBA8EAE-BF5A-486C-A8C5-ECC9F3942E4B}">
                    <a14:imgProps xmlns:a14="http://schemas.microsoft.com/office/drawing/2010/main">
                      <a14:imgLayer r:embed="rId5">
                        <a14:imgEffect>
                          <a14:backgroundRemoval t="0" b="100000" l="0" r="1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618394" y="2850885"/>
                <a:ext cx="641581" cy="849146"/>
              </a:xfrm>
              <a:prstGeom prst="rect">
                <a:avLst/>
              </a:prstGeom>
              <a:noFill/>
              <a:extLst>
                <a:ext uri="{909E8E84-426E-40DD-AFC4-6F175D3DCCD1}">
                  <a14:hiddenFill xmlns:a14="http://schemas.microsoft.com/office/drawing/2010/main">
                    <a:solidFill>
                      <a:srgbClr val="FFFFFF"/>
                    </a:solidFill>
                  </a14:hiddenFill>
                </a:ext>
              </a:extLst>
            </p:spPr>
          </p:pic>
          <p:sp>
            <p:nvSpPr>
              <p:cNvPr id="66" name="Овал 65"/>
              <p:cNvSpPr/>
              <p:nvPr/>
            </p:nvSpPr>
            <p:spPr>
              <a:xfrm rot="2991563">
                <a:off x="8720341" y="3183585"/>
                <a:ext cx="262597" cy="200520"/>
              </a:xfrm>
              <a:prstGeom prst="ellipse">
                <a:avLst/>
              </a:prstGeom>
              <a:solidFill>
                <a:srgbClr val="C00000"/>
              </a:solidFill>
              <a:ln w="12700" cap="flat" cmpd="sng" algn="ctr">
                <a:noFill/>
                <a:prstDash val="solid"/>
                <a:miter lim="800000"/>
              </a:ln>
              <a:effectLst/>
              <a:scene3d>
                <a:camera prst="isometricOffAxis2Left"/>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grpSp>
        <p:cxnSp>
          <p:nvCxnSpPr>
            <p:cNvPr id="102" name="Прямая соединительная линия 101"/>
            <p:cNvCxnSpPr/>
            <p:nvPr/>
          </p:nvCxnSpPr>
          <p:spPr>
            <a:xfrm>
              <a:off x="7787615" y="4254413"/>
              <a:ext cx="2301160" cy="0"/>
            </a:xfrm>
            <a:prstGeom prst="line">
              <a:avLst/>
            </a:prstGeom>
            <a:ln w="28575">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04" name="Прямая соединительная линия 103"/>
            <p:cNvCxnSpPr/>
            <p:nvPr/>
          </p:nvCxnSpPr>
          <p:spPr>
            <a:xfrm flipV="1">
              <a:off x="9207680" y="1605387"/>
              <a:ext cx="755701" cy="2927"/>
            </a:xfrm>
            <a:prstGeom prst="line">
              <a:avLst/>
            </a:prstGeom>
            <a:ln w="28575">
              <a:solidFill>
                <a:srgbClr val="0070C0"/>
              </a:solidFill>
              <a:headEnd type="none" w="med" len="med"/>
              <a:tailEnd type="triangle" w="med" len="med"/>
            </a:ln>
          </p:spPr>
          <p:style>
            <a:lnRef idx="3">
              <a:schemeClr val="dk1"/>
            </a:lnRef>
            <a:fillRef idx="0">
              <a:schemeClr val="dk1"/>
            </a:fillRef>
            <a:effectRef idx="2">
              <a:schemeClr val="dk1"/>
            </a:effectRef>
            <a:fontRef idx="minor">
              <a:schemeClr val="tx1"/>
            </a:fontRef>
          </p:style>
        </p:cxnSp>
        <p:pic>
          <p:nvPicPr>
            <p:cNvPr id="20" name="Picture 62" descr="Router"/>
            <p:cNvPicPr>
              <a:picLocks noChangeAspect="1" noChangeArrowheads="1"/>
            </p:cNvPicPr>
            <p:nvPr/>
          </p:nvPicPr>
          <p:blipFill>
            <a:blip r:embed="rId10" cstate="print">
              <a:duotone>
                <a:srgbClr val="4472C4">
                  <a:shade val="45000"/>
                  <a:satMod val="135000"/>
                </a:srgbClr>
                <a:prstClr val="white"/>
              </a:duotone>
              <a:extLst>
                <a:ext uri="{BEBA8EAE-BF5A-486C-A8C5-ECC9F3942E4B}">
                  <a14:imgProps xmlns:a14="http://schemas.microsoft.com/office/drawing/2010/main">
                    <a14:imgLayer r:embed="rId11">
                      <a14:imgEffect>
                        <a14:brightnessContrast bright="-20000" contrast="40000"/>
                      </a14:imgEffect>
                    </a14:imgLayer>
                  </a14:imgProps>
                </a:ext>
              </a:extLst>
            </a:blip>
            <a:srcRect/>
            <a:stretch>
              <a:fillRect/>
            </a:stretch>
          </p:blipFill>
          <p:spPr bwMode="auto">
            <a:xfrm>
              <a:off x="8541188" y="1563912"/>
              <a:ext cx="794015" cy="516924"/>
            </a:xfrm>
            <a:prstGeom prst="rect">
              <a:avLst/>
            </a:prstGeom>
            <a:noFill/>
          </p:spPr>
        </p:pic>
        <p:cxnSp>
          <p:nvCxnSpPr>
            <p:cNvPr id="114" name="Прямая соединительная линия 113"/>
            <p:cNvCxnSpPr/>
            <p:nvPr/>
          </p:nvCxnSpPr>
          <p:spPr>
            <a:xfrm flipV="1">
              <a:off x="9100459" y="2158308"/>
              <a:ext cx="0" cy="615513"/>
            </a:xfrm>
            <a:prstGeom prst="line">
              <a:avLst/>
            </a:prstGeom>
            <a:ln w="28575">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16" name="Прямая соединительная линия 115"/>
            <p:cNvCxnSpPr/>
            <p:nvPr/>
          </p:nvCxnSpPr>
          <p:spPr>
            <a:xfrm flipH="1">
              <a:off x="9348763" y="4425287"/>
              <a:ext cx="740012" cy="718"/>
            </a:xfrm>
            <a:prstGeom prst="line">
              <a:avLst/>
            </a:prstGeom>
            <a:ln w="28575">
              <a:solidFill>
                <a:srgbClr val="C0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4115" name="Соединитель: уступ 4114"/>
            <p:cNvCxnSpPr/>
            <p:nvPr/>
          </p:nvCxnSpPr>
          <p:spPr>
            <a:xfrm rot="10800000" flipV="1">
              <a:off x="7721729" y="3278486"/>
              <a:ext cx="411545" cy="335703"/>
            </a:xfrm>
            <a:prstGeom prst="bentConnector3">
              <a:avLst>
                <a:gd name="adj1" fmla="val 99375"/>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1" name="Соединитель: уступ 130"/>
            <p:cNvCxnSpPr/>
            <p:nvPr/>
          </p:nvCxnSpPr>
          <p:spPr>
            <a:xfrm rot="10800000">
              <a:off x="9394244" y="2182357"/>
              <a:ext cx="1488332" cy="73147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p:nvPr/>
          </p:nvCxnSpPr>
          <p:spPr>
            <a:xfrm flipH="1">
              <a:off x="10891997" y="2898837"/>
              <a:ext cx="6370" cy="72545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sp>
          <p:nvSpPr>
            <p:cNvPr id="137" name="TextBox 136"/>
            <p:cNvSpPr txBox="1"/>
            <p:nvPr/>
          </p:nvSpPr>
          <p:spPr>
            <a:xfrm>
              <a:off x="8932622" y="1146350"/>
              <a:ext cx="1222744" cy="430887"/>
            </a:xfrm>
            <a:prstGeom prst="rect">
              <a:avLst/>
            </a:prstGeom>
            <a:noFill/>
          </p:spPr>
          <p:txBody>
            <a:bodyPr wrap="square" rtlCol="0">
              <a:spAutoFit/>
            </a:bodyPr>
            <a:lstStyle/>
            <a:p>
              <a:pPr algn="ctr"/>
              <a:r>
                <a:rPr lang="en-US" sz="1100" dirty="0">
                  <a:solidFill>
                    <a:srgbClr val="0070C0"/>
                  </a:solidFill>
                  <a:latin typeface="Arial" panose="020B0604020202020204" pitchFamily="34" charset="0"/>
                  <a:cs typeface="Arial" panose="020B0604020202020204" pitchFamily="34" charset="0"/>
                </a:rPr>
                <a:t>Unicast </a:t>
              </a:r>
              <a:r>
                <a:rPr lang="ru-RU" sz="1100" dirty="0">
                  <a:solidFill>
                    <a:srgbClr val="0070C0"/>
                  </a:solidFill>
                  <a:latin typeface="Arial" panose="020B0604020202020204" pitchFamily="34" charset="0"/>
                  <a:cs typeface="Arial" panose="020B0604020202020204" pitchFamily="34" charset="0"/>
                </a:rPr>
                <a:t>до сервера</a:t>
              </a:r>
            </a:p>
          </p:txBody>
        </p:sp>
        <p:sp>
          <p:nvSpPr>
            <p:cNvPr id="138" name="TextBox 137"/>
            <p:cNvSpPr txBox="1"/>
            <p:nvPr/>
          </p:nvSpPr>
          <p:spPr>
            <a:xfrm>
              <a:off x="10217165" y="1134066"/>
              <a:ext cx="1222744"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DHCP-</a:t>
              </a:r>
              <a:r>
                <a:rPr lang="ru-RU" sz="1100" dirty="0">
                  <a:latin typeface="Arial" panose="020B0604020202020204" pitchFamily="34" charset="0"/>
                  <a:cs typeface="Arial" panose="020B0604020202020204" pitchFamily="34" charset="0"/>
                </a:rPr>
                <a:t>сервер</a:t>
              </a:r>
            </a:p>
          </p:txBody>
        </p:sp>
        <p:pic>
          <p:nvPicPr>
            <p:cNvPr id="19" name="Picture 2" descr="File-Application_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13415" y="1406391"/>
              <a:ext cx="570047" cy="86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TextBox 138"/>
            <p:cNvSpPr txBox="1"/>
            <p:nvPr/>
          </p:nvSpPr>
          <p:spPr>
            <a:xfrm>
              <a:off x="10127425" y="4316407"/>
              <a:ext cx="1362353" cy="261610"/>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Злоумышленник</a:t>
              </a:r>
            </a:p>
          </p:txBody>
        </p:sp>
        <p:pic>
          <p:nvPicPr>
            <p:cNvPr id="4102" name="Picture 6" descr="&amp;Kcy;&amp;acy;&amp;rcy;&amp;tcy;&amp;icy;&amp;ncy;&amp;kcy;&amp;icy; &amp;pcy;&amp;ocy; &amp;zcy;&amp;acy;&amp;pcy;&amp;rcy;&amp;ocy;&amp;scy;&amp;ucy; hack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38562" y="3403392"/>
              <a:ext cx="929892" cy="929892"/>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p:cNvSpPr txBox="1"/>
            <p:nvPr/>
          </p:nvSpPr>
          <p:spPr>
            <a:xfrm>
              <a:off x="9297949" y="3361472"/>
              <a:ext cx="1362353" cy="261610"/>
            </a:xfrm>
            <a:prstGeom prst="rect">
              <a:avLst/>
            </a:prstGeom>
            <a:noFill/>
          </p:spPr>
          <p:txBody>
            <a:bodyPr wrap="square" rtlCol="0">
              <a:spAutoFit/>
            </a:bodyPr>
            <a:lstStyle/>
            <a:p>
              <a:pPr algn="ctr"/>
              <a:r>
                <a:rPr lang="en-US" sz="1100" dirty="0">
                  <a:solidFill>
                    <a:srgbClr val="C00000"/>
                  </a:solidFill>
                  <a:latin typeface="Arial" panose="020B0604020202020204" pitchFamily="34" charset="0"/>
                  <a:cs typeface="Arial" panose="020B0604020202020204" pitchFamily="34" charset="0"/>
                </a:rPr>
                <a:t>DHCP Offer</a:t>
              </a:r>
              <a:endParaRPr lang="ru-RU" sz="1100" dirty="0">
                <a:solidFill>
                  <a:srgbClr val="C00000"/>
                </a:solidFill>
                <a:latin typeface="Arial" panose="020B0604020202020204" pitchFamily="34" charset="0"/>
                <a:cs typeface="Arial" panose="020B0604020202020204" pitchFamily="34" charset="0"/>
              </a:endParaRPr>
            </a:p>
          </p:txBody>
        </p:sp>
        <p:sp>
          <p:nvSpPr>
            <p:cNvPr id="141" name="TextBox 140"/>
            <p:cNvSpPr txBox="1"/>
            <p:nvPr/>
          </p:nvSpPr>
          <p:spPr>
            <a:xfrm>
              <a:off x="8413953" y="4297751"/>
              <a:ext cx="1362353" cy="261610"/>
            </a:xfrm>
            <a:prstGeom prst="rect">
              <a:avLst/>
            </a:prstGeom>
            <a:noFill/>
          </p:spPr>
          <p:txBody>
            <a:bodyPr wrap="square" rtlCol="0">
              <a:spAutoFit/>
            </a:bodyPr>
            <a:lstStyle/>
            <a:p>
              <a:pPr algn="ctr"/>
              <a:r>
                <a:rPr lang="en-US" sz="1100" dirty="0">
                  <a:solidFill>
                    <a:srgbClr val="C00000"/>
                  </a:solidFill>
                  <a:latin typeface="Arial" panose="020B0604020202020204" pitchFamily="34" charset="0"/>
                  <a:cs typeface="Arial" panose="020B0604020202020204" pitchFamily="34" charset="0"/>
                </a:rPr>
                <a:t>ACK</a:t>
              </a:r>
              <a:endParaRPr lang="ru-RU" sz="1100" dirty="0">
                <a:solidFill>
                  <a:srgbClr val="C00000"/>
                </a:solidFill>
                <a:latin typeface="Arial" panose="020B0604020202020204" pitchFamily="34" charset="0"/>
                <a:cs typeface="Arial" panose="020B0604020202020204" pitchFamily="34" charset="0"/>
              </a:endParaRPr>
            </a:p>
          </p:txBody>
        </p:sp>
        <p:sp>
          <p:nvSpPr>
            <p:cNvPr id="142" name="TextBox 141"/>
            <p:cNvSpPr txBox="1"/>
            <p:nvPr/>
          </p:nvSpPr>
          <p:spPr>
            <a:xfrm>
              <a:off x="7571041" y="3543306"/>
              <a:ext cx="1568341" cy="553998"/>
            </a:xfrm>
            <a:prstGeom prst="rect">
              <a:avLst/>
            </a:prstGeom>
            <a:noFill/>
          </p:spPr>
          <p:txBody>
            <a:bodyPr wrap="square" rtlCol="0">
              <a:spAutoFit/>
            </a:bodyPr>
            <a:lstStyle/>
            <a:p>
              <a:pPr algn="ctr"/>
              <a:r>
                <a:rPr lang="en-US" sz="1000" dirty="0">
                  <a:solidFill>
                    <a:srgbClr val="C00000"/>
                  </a:solidFill>
                  <a:latin typeface="Arial" panose="020B0604020202020204" pitchFamily="34" charset="0"/>
                  <a:cs typeface="Arial" panose="020B0604020202020204" pitchFamily="34" charset="0"/>
                </a:rPr>
                <a:t>IP: 192.168.0.10/24</a:t>
              </a:r>
            </a:p>
            <a:p>
              <a:pPr algn="ctr"/>
              <a:r>
                <a:rPr lang="en-US" sz="1000" dirty="0">
                  <a:solidFill>
                    <a:srgbClr val="C00000"/>
                  </a:solidFill>
                  <a:latin typeface="Arial" panose="020B0604020202020204" pitchFamily="34" charset="0"/>
                  <a:cs typeface="Arial" panose="020B0604020202020204" pitchFamily="34" charset="0"/>
                </a:rPr>
                <a:t>GW: 192.168.0.253/24</a:t>
              </a:r>
            </a:p>
            <a:p>
              <a:pPr algn="ctr"/>
              <a:r>
                <a:rPr lang="en-US" sz="1000" dirty="0">
                  <a:solidFill>
                    <a:srgbClr val="C00000"/>
                  </a:solidFill>
                  <a:latin typeface="Arial" panose="020B0604020202020204" pitchFamily="34" charset="0"/>
                  <a:cs typeface="Arial" panose="020B0604020202020204" pitchFamily="34" charset="0"/>
                </a:rPr>
                <a:t>DNS: 192.168.0.253</a:t>
              </a:r>
              <a:endParaRPr lang="ru-RU" sz="1000" dirty="0">
                <a:solidFill>
                  <a:srgbClr val="C00000"/>
                </a:solidFill>
                <a:latin typeface="Arial" panose="020B0604020202020204" pitchFamily="34" charset="0"/>
                <a:cs typeface="Arial" panose="020B0604020202020204" pitchFamily="34" charset="0"/>
              </a:endParaRPr>
            </a:p>
          </p:txBody>
        </p:sp>
        <p:sp>
          <p:nvSpPr>
            <p:cNvPr id="143" name="TextBox 142"/>
            <p:cNvSpPr txBox="1"/>
            <p:nvPr/>
          </p:nvSpPr>
          <p:spPr>
            <a:xfrm>
              <a:off x="9446249" y="3648191"/>
              <a:ext cx="1362353"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.253</a:t>
              </a:r>
              <a:endParaRPr lang="ru-RU" sz="1100" dirty="0">
                <a:latin typeface="Arial" panose="020B0604020202020204" pitchFamily="34" charset="0"/>
                <a:cs typeface="Arial" panose="020B0604020202020204" pitchFamily="34" charset="0"/>
              </a:endParaRPr>
            </a:p>
          </p:txBody>
        </p:sp>
        <p:sp>
          <p:nvSpPr>
            <p:cNvPr id="144" name="TextBox 143"/>
            <p:cNvSpPr txBox="1"/>
            <p:nvPr/>
          </p:nvSpPr>
          <p:spPr>
            <a:xfrm>
              <a:off x="8133274" y="2069118"/>
              <a:ext cx="1362353"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.1</a:t>
              </a:r>
              <a:endParaRPr lang="ru-RU" sz="1100" dirty="0">
                <a:latin typeface="Arial" panose="020B0604020202020204" pitchFamily="34" charset="0"/>
                <a:cs typeface="Arial" panose="020B0604020202020204" pitchFamily="34" charset="0"/>
              </a:endParaRPr>
            </a:p>
          </p:txBody>
        </p:sp>
        <p:sp>
          <p:nvSpPr>
            <p:cNvPr id="145" name="TextBox 144"/>
            <p:cNvSpPr txBox="1"/>
            <p:nvPr/>
          </p:nvSpPr>
          <p:spPr>
            <a:xfrm>
              <a:off x="8932622" y="2491049"/>
              <a:ext cx="1362353"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192.168.0.0/24</a:t>
              </a:r>
              <a:endParaRPr lang="ru-RU" sz="1100" dirty="0">
                <a:latin typeface="Arial" panose="020B0604020202020204" pitchFamily="34" charset="0"/>
                <a:cs typeface="Arial" panose="020B0604020202020204" pitchFamily="34" charset="0"/>
              </a:endParaRPr>
            </a:p>
          </p:txBody>
        </p:sp>
        <p:cxnSp>
          <p:nvCxnSpPr>
            <p:cNvPr id="146" name="Соединитель: уступ 145"/>
            <p:cNvCxnSpPr/>
            <p:nvPr/>
          </p:nvCxnSpPr>
          <p:spPr>
            <a:xfrm rot="16200000">
              <a:off x="7180377" y="2984154"/>
              <a:ext cx="411545" cy="335703"/>
            </a:xfrm>
            <a:prstGeom prst="bentConnector3">
              <a:avLst>
                <a:gd name="adj1" fmla="val 9937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750731" y="2482380"/>
              <a:ext cx="1362353" cy="430887"/>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DHCP Discover </a:t>
              </a:r>
            </a:p>
            <a:p>
              <a:pPr algn="ctr"/>
              <a:r>
                <a:rPr lang="en-US" sz="1100" dirty="0">
                  <a:latin typeface="Arial" panose="020B0604020202020204" pitchFamily="34" charset="0"/>
                  <a:cs typeface="Arial" panose="020B0604020202020204" pitchFamily="34" charset="0"/>
                </a:rPr>
                <a:t>Broadcast</a:t>
              </a:r>
              <a:endParaRPr lang="ru-RU" sz="1100" dirty="0">
                <a:latin typeface="Arial" panose="020B0604020202020204" pitchFamily="34" charset="0"/>
                <a:cs typeface="Arial" panose="020B0604020202020204" pitchFamily="34" charset="0"/>
              </a:endParaRPr>
            </a:p>
          </p:txBody>
        </p:sp>
        <p:cxnSp>
          <p:nvCxnSpPr>
            <p:cNvPr id="148" name="Соединитель: уступ 147"/>
            <p:cNvCxnSpPr/>
            <p:nvPr/>
          </p:nvCxnSpPr>
          <p:spPr>
            <a:xfrm>
              <a:off x="10056082" y="3027071"/>
              <a:ext cx="622915" cy="349594"/>
            </a:xfrm>
            <a:prstGeom prst="bentConnector3">
              <a:avLst>
                <a:gd name="adj1" fmla="val 9989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8088496" y="4033302"/>
              <a:ext cx="2088381"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DHCP Request IP-</a:t>
              </a:r>
              <a:r>
                <a:rPr lang="ru-RU" sz="1000" dirty="0">
                  <a:latin typeface="Arial" panose="020B0604020202020204" pitchFamily="34" charset="0"/>
                  <a:cs typeface="Arial" panose="020B0604020202020204" pitchFamily="34" charset="0"/>
                </a:rPr>
                <a:t>адрес .10</a:t>
              </a:r>
            </a:p>
          </p:txBody>
        </p:sp>
        <p:sp>
          <p:nvSpPr>
            <p:cNvPr id="153" name="TextBox 152"/>
            <p:cNvSpPr txBox="1"/>
            <p:nvPr/>
          </p:nvSpPr>
          <p:spPr>
            <a:xfrm>
              <a:off x="10058424" y="2263243"/>
              <a:ext cx="1453104" cy="600164"/>
            </a:xfrm>
            <a:prstGeom prst="rect">
              <a:avLst/>
            </a:prstGeom>
            <a:noFill/>
          </p:spPr>
          <p:txBody>
            <a:bodyPr wrap="square" rtlCol="0">
              <a:spAutoFit/>
            </a:bodyPr>
            <a:lstStyle/>
            <a:p>
              <a:pPr algn="ctr"/>
              <a:r>
                <a:rPr lang="ru-RU" sz="1100" dirty="0">
                  <a:latin typeface="Arial" panose="020B0604020202020204" pitchFamily="34" charset="0"/>
                  <a:cs typeface="Arial" panose="020B0604020202020204" pitchFamily="34" charset="0"/>
                </a:rPr>
                <a:t>Перенаправление</a:t>
              </a:r>
              <a:endParaRPr lang="en-US" sz="1100" dirty="0">
                <a:latin typeface="Arial" panose="020B0604020202020204" pitchFamily="34" charset="0"/>
                <a:cs typeface="Arial" panose="020B0604020202020204" pitchFamily="34" charset="0"/>
              </a:endParaRPr>
            </a:p>
            <a:p>
              <a:pPr algn="ctr"/>
              <a:r>
                <a:rPr lang="ru-RU" sz="1100" dirty="0">
                  <a:latin typeface="Arial" panose="020B0604020202020204" pitchFamily="34" charset="0"/>
                  <a:cs typeface="Arial" panose="020B0604020202020204" pitchFamily="34" charset="0"/>
                </a:rPr>
                <a:t>Перехваченного трафика </a:t>
              </a:r>
            </a:p>
          </p:txBody>
        </p:sp>
      </p:grpSp>
      <p:sp>
        <p:nvSpPr>
          <p:cNvPr id="103" name="Прямоугольник 102"/>
          <p:cNvSpPr/>
          <p:nvPr/>
        </p:nvSpPr>
        <p:spPr>
          <a:xfrm>
            <a:off x="9982978" y="2666415"/>
            <a:ext cx="2121094" cy="1200329"/>
          </a:xfrm>
          <a:prstGeom prst="rect">
            <a:avLst/>
          </a:prstGeom>
        </p:spPr>
        <p:txBody>
          <a:bodyPr wrap="square">
            <a:spAutoFit/>
          </a:bodyPr>
          <a:lstStyle/>
          <a:p>
            <a:pPr algn="ctr"/>
            <a:r>
              <a:rPr lang="ru-RU" sz="1200" dirty="0">
                <a:solidFill>
                  <a:schemeClr val="bg1"/>
                </a:solidFill>
                <a:latin typeface="Arial" panose="020B0604020202020204" pitchFamily="34" charset="0"/>
                <a:cs typeface="Arial" panose="020B0604020202020204" pitchFamily="34" charset="0"/>
              </a:rPr>
              <a:t>Для исключения неавторизованного DHCP-сервера, Вы должны найти его, а затем отключить либо физически, либо отключить службу DHCP</a:t>
            </a:r>
          </a:p>
        </p:txBody>
      </p:sp>
      <p:pic>
        <p:nvPicPr>
          <p:cNvPr id="158" name="Рисунок 1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5238" y="5715995"/>
            <a:ext cx="881116" cy="923049"/>
          </a:xfrm>
          <a:prstGeom prst="rect">
            <a:avLst/>
          </a:prstGeom>
        </p:spPr>
      </p:pic>
      <p:pic>
        <p:nvPicPr>
          <p:cNvPr id="159" name="Рисунок 15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57859" y="4729201"/>
            <a:ext cx="787996" cy="825498"/>
          </a:xfrm>
          <a:prstGeom prst="rect">
            <a:avLst/>
          </a:prstGeom>
        </p:spPr>
      </p:pic>
      <p:pic>
        <p:nvPicPr>
          <p:cNvPr id="160" name="Рисунок 1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1956" y="5849916"/>
            <a:ext cx="881116" cy="923049"/>
          </a:xfrm>
          <a:prstGeom prst="rect">
            <a:avLst/>
          </a:prstGeom>
        </p:spPr>
      </p:pic>
      <p:pic>
        <p:nvPicPr>
          <p:cNvPr id="161" name="Рисунок 1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0558" y="4021819"/>
            <a:ext cx="881116" cy="923049"/>
          </a:xfrm>
          <a:prstGeom prst="rect">
            <a:avLst/>
          </a:prstGeom>
        </p:spPr>
      </p:pic>
      <p:pic>
        <p:nvPicPr>
          <p:cNvPr id="162" name="Рисунок 1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7802" y="4021818"/>
            <a:ext cx="881116" cy="923049"/>
          </a:xfrm>
          <a:prstGeom prst="rect">
            <a:avLst/>
          </a:prstGeom>
        </p:spPr>
      </p:pic>
      <p:pic>
        <p:nvPicPr>
          <p:cNvPr id="163" name="Picture 2" descr="File-Application_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7302" y="6098369"/>
            <a:ext cx="425387" cy="70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81222" y="6215567"/>
            <a:ext cx="285866" cy="302978"/>
          </a:xfrm>
          <a:prstGeom prst="rect">
            <a:avLst/>
          </a:prstGeom>
        </p:spPr>
      </p:pic>
      <p:pic>
        <p:nvPicPr>
          <p:cNvPr id="164" name="Picture 2" descr="File-Application_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1434" y="5277877"/>
            <a:ext cx="425387" cy="70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037051" y="5449063"/>
            <a:ext cx="259429" cy="275930"/>
          </a:xfrm>
          <a:prstGeom prst="rect">
            <a:avLst/>
          </a:prstGeom>
        </p:spPr>
      </p:pic>
    </p:spTree>
    <p:extLst>
      <p:ext uri="{BB962C8B-B14F-4D97-AF65-F5344CB8AC3E}">
        <p14:creationId xmlns:p14="http://schemas.microsoft.com/office/powerpoint/2010/main" val="70327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p:cNvSpPr/>
          <p:nvPr/>
        </p:nvSpPr>
        <p:spPr>
          <a:xfrm>
            <a:off x="4543425" y="4239756"/>
            <a:ext cx="3082054" cy="1550496"/>
          </a:xfrm>
          <a:prstGeom prst="roundRect">
            <a:avLst/>
          </a:prstGeom>
          <a:gradFill flip="none" rotWithShape="1">
            <a:gsLst>
              <a:gs pos="0">
                <a:srgbClr val="15A60E">
                  <a:tint val="66000"/>
                  <a:satMod val="160000"/>
                </a:srgbClr>
              </a:gs>
              <a:gs pos="50000">
                <a:srgbClr val="15A60E">
                  <a:tint val="44500"/>
                  <a:satMod val="160000"/>
                </a:srgbClr>
              </a:gs>
              <a:gs pos="100000">
                <a:srgbClr val="15A60E">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 name="Picture 2" descr="File-Application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521" y="5143303"/>
            <a:ext cx="778927" cy="12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4168" y="90632"/>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Администрирование </a:t>
            </a:r>
            <a:r>
              <a:rPr lang="en-US" sz="3600" dirty="0">
                <a:solidFill>
                  <a:schemeClr val="bg1"/>
                </a:solidFill>
                <a:latin typeface="+mj-lt"/>
              </a:rPr>
              <a:t>DHCP </a:t>
            </a:r>
            <a:r>
              <a:rPr lang="ru-RU" sz="3600" dirty="0">
                <a:solidFill>
                  <a:schemeClr val="bg1"/>
                </a:solidFill>
                <a:latin typeface="+mj-lt"/>
              </a:rPr>
              <a:t>и </a:t>
            </a:r>
            <a:r>
              <a:rPr lang="en-US" sz="3600" dirty="0">
                <a:solidFill>
                  <a:schemeClr val="bg1"/>
                </a:solidFill>
                <a:latin typeface="+mj-lt"/>
              </a:rPr>
              <a:t>DHCP</a:t>
            </a:r>
            <a:r>
              <a:rPr lang="ru-RU" sz="3600" dirty="0">
                <a:solidFill>
                  <a:schemeClr val="bg1"/>
                </a:solidFill>
                <a:latin typeface="+mj-lt"/>
              </a:rPr>
              <a:t>-статистика</a:t>
            </a:r>
            <a:endParaRPr lang="en-US" sz="3600" dirty="0">
              <a:solidFill>
                <a:schemeClr val="bg1"/>
              </a:solidFill>
              <a:latin typeface="+mj-lt"/>
            </a:endParaRPr>
          </a:p>
        </p:txBody>
      </p:sp>
      <p:sp>
        <p:nvSpPr>
          <p:cNvPr id="11" name="Content Placeholder 2"/>
          <p:cNvSpPr txBox="1">
            <a:spLocks/>
          </p:cNvSpPr>
          <p:nvPr/>
        </p:nvSpPr>
        <p:spPr>
          <a:xfrm>
            <a:off x="174168" y="994308"/>
            <a:ext cx="6833928"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spcBef>
                <a:spcPts val="0"/>
              </a:spcBef>
              <a:spcAft>
                <a:spcPts val="600"/>
              </a:spcAft>
              <a:buNone/>
            </a:pPr>
            <a:r>
              <a:rPr lang="ru-RU" sz="1600" dirty="0">
                <a:latin typeface="Arial" panose="020B0604020202020204" pitchFamily="34" charset="0"/>
                <a:cs typeface="Arial" panose="020B0604020202020204" pitchFamily="34" charset="0"/>
              </a:rPr>
              <a:t>Для того, чтобы делегировать, кто может управлять службами DHCP:</a:t>
            </a:r>
          </a:p>
          <a:p>
            <a:pPr marL="539750" lvl="1" indent="-250825">
              <a:spcBef>
                <a:spcPts val="0"/>
              </a:spcBef>
              <a:spcAft>
                <a:spcPts val="600"/>
              </a:spcAft>
              <a:buFont typeface="Wingdings" panose="05000000000000000000" pitchFamily="2" charset="2"/>
              <a:buChar char="Ø"/>
            </a:pPr>
            <a:r>
              <a:rPr lang="ru-RU" sz="1600" dirty="0">
                <a:latin typeface="Arial" panose="020B0604020202020204" pitchFamily="34" charset="0"/>
                <a:cs typeface="Arial" panose="020B0604020202020204" pitchFamily="34" charset="0"/>
              </a:rPr>
              <a:t>Ограничьте членство в группе Администраторы DHCP</a:t>
            </a:r>
          </a:p>
          <a:p>
            <a:pPr marL="539750" lvl="1" indent="-250825">
              <a:spcBef>
                <a:spcPts val="0"/>
              </a:spcBef>
              <a:spcAft>
                <a:spcPts val="600"/>
              </a:spcAft>
              <a:buFont typeface="Wingdings" panose="05000000000000000000" pitchFamily="2" charset="2"/>
              <a:buChar char="Ø"/>
            </a:pPr>
            <a:r>
              <a:rPr lang="ru-RU" sz="1600" dirty="0">
                <a:latin typeface="Arial" panose="020B0604020202020204" pitchFamily="34" charset="0"/>
                <a:cs typeface="Arial" panose="020B0604020202020204" pitchFamily="34" charset="0"/>
              </a:rPr>
              <a:t>Добавьте пользователей в группу Пользователи DHCP, если они нуждаются только в чтении</a:t>
            </a:r>
            <a:endParaRPr lang="en-US" sz="1600" kern="0" dirty="0">
              <a:solidFill>
                <a:srgbClr val="000000"/>
              </a:solidFill>
              <a:latin typeface="Arial" panose="020B0604020202020204" pitchFamily="34" charset="0"/>
              <a:cs typeface="Arial" panose="020B0604020202020204" pitchFamily="34" charset="0"/>
            </a:endParaRPr>
          </a:p>
          <a:p>
            <a:pPr lvl="0">
              <a:spcBef>
                <a:spcPts val="0"/>
              </a:spcBef>
              <a:spcAft>
                <a:spcPts val="600"/>
              </a:spcAft>
              <a:buNone/>
            </a:pPr>
            <a:endParaRPr lang="en-US" sz="1600" kern="0" dirty="0">
              <a:solidFill>
                <a:srgbClr val="000000"/>
              </a:solidFill>
              <a:latin typeface="Arial" panose="020B0604020202020204" pitchFamily="34" charset="0"/>
              <a:cs typeface="Arial" panose="020B0604020202020204" pitchFamily="34" charset="0"/>
            </a:endParaRPr>
          </a:p>
        </p:txBody>
      </p:sp>
      <p:graphicFrame>
        <p:nvGraphicFramePr>
          <p:cNvPr id="12" name="Table 4"/>
          <p:cNvGraphicFramePr>
            <a:graphicFrameLocks noGrp="1"/>
          </p:cNvGraphicFramePr>
          <p:nvPr>
            <p:extLst>
              <p:ext uri="{D42A27DB-BD31-4B8C-83A1-F6EECF244321}">
                <p14:modId xmlns:p14="http://schemas.microsoft.com/office/powerpoint/2010/main" val="1965804350"/>
              </p:ext>
            </p:extLst>
          </p:nvPr>
        </p:nvGraphicFramePr>
        <p:xfrm>
          <a:off x="304097" y="2266028"/>
          <a:ext cx="6876759" cy="1212298"/>
        </p:xfrm>
        <a:graphic>
          <a:graphicData uri="http://schemas.openxmlformats.org/drawingml/2006/table">
            <a:tbl>
              <a:tblPr firstRow="1" bandRow="1">
                <a:tableStyleId>{21E4AEA4-8DFA-4A89-87EB-49C32662AFE0}</a:tableStyleId>
              </a:tblPr>
              <a:tblGrid>
                <a:gridCol w="3016045">
                  <a:extLst>
                    <a:ext uri="{9D8B030D-6E8A-4147-A177-3AD203B41FA5}">
                      <a16:colId xmlns:a16="http://schemas.microsoft.com/office/drawing/2014/main" xmlns="" val="20000"/>
                    </a:ext>
                  </a:extLst>
                </a:gridCol>
                <a:gridCol w="3860714">
                  <a:extLst>
                    <a:ext uri="{9D8B030D-6E8A-4147-A177-3AD203B41FA5}">
                      <a16:colId xmlns:a16="http://schemas.microsoft.com/office/drawing/2014/main" xmlns="" val="20001"/>
                    </a:ext>
                  </a:extLst>
                </a:gridCol>
              </a:tblGrid>
              <a:tr h="379437">
                <a:tc>
                  <a:txBody>
                    <a:bodyPr/>
                    <a:lstStyle/>
                    <a:p>
                      <a:pPr algn="ctr"/>
                      <a:r>
                        <a:rPr lang="ru-RU" sz="1200" b="1" dirty="0">
                          <a:solidFill>
                            <a:schemeClr val="bg1"/>
                          </a:solidFill>
                          <a:latin typeface="Arial" panose="020B0604020202020204" pitchFamily="34" charset="0"/>
                          <a:ea typeface="Segoe UI" pitchFamily="34" charset="0"/>
                          <a:cs typeface="Arial" panose="020B0604020202020204" pitchFamily="34" charset="0"/>
                        </a:rPr>
                        <a:t>Учетная запись</a:t>
                      </a:r>
                      <a:endParaRPr lang="en-IN" sz="1200" b="1" dirty="0">
                        <a:solidFill>
                          <a:schemeClr val="bg1"/>
                        </a:solidFill>
                        <a:latin typeface="Arial" panose="020B0604020202020204" pitchFamily="34" charset="0"/>
                        <a:ea typeface="Segoe UI" pitchFamily="34" charset="0"/>
                        <a:cs typeface="Arial" panose="020B0604020202020204" pitchFamily="34" charset="0"/>
                      </a:endParaRPr>
                    </a:p>
                  </a:txBody>
                  <a:tcPr marL="137160" marR="137160" marT="137160" marB="137160"/>
                </a:tc>
                <a:tc>
                  <a:txBody>
                    <a:bodyPr/>
                    <a:lstStyle/>
                    <a:p>
                      <a:pPr algn="ctr"/>
                      <a:r>
                        <a:rPr lang="ru-RU" sz="1200" b="1" dirty="0">
                          <a:solidFill>
                            <a:schemeClr val="bg1"/>
                          </a:solidFill>
                          <a:latin typeface="Arial" panose="020B0604020202020204" pitchFamily="34" charset="0"/>
                          <a:ea typeface="Segoe UI" pitchFamily="34" charset="0"/>
                          <a:cs typeface="Arial" panose="020B0604020202020204" pitchFamily="34" charset="0"/>
                        </a:rPr>
                        <a:t>Возможность</a:t>
                      </a:r>
                      <a:endParaRPr lang="en-IN" sz="1200" b="1" dirty="0">
                        <a:solidFill>
                          <a:schemeClr val="bg1"/>
                        </a:solidFill>
                        <a:latin typeface="Arial" panose="020B0604020202020204" pitchFamily="34" charset="0"/>
                        <a:ea typeface="Segoe UI"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xmlns="" val="10000"/>
                  </a:ext>
                </a:extLst>
              </a:tr>
              <a:tr h="297898">
                <a:tc>
                  <a:txBody>
                    <a:bodyPr/>
                    <a:lstStyle/>
                    <a:p>
                      <a:r>
                        <a:rPr lang="ru-RU" sz="1200" dirty="0">
                          <a:latin typeface="Arial" panose="020B0604020202020204" pitchFamily="34" charset="0"/>
                          <a:ea typeface="Segoe UI" pitchFamily="34" charset="0"/>
                          <a:cs typeface="Arial" panose="020B0604020202020204" pitchFamily="34" charset="0"/>
                        </a:rPr>
                        <a:t>Группа </a:t>
                      </a:r>
                      <a:r>
                        <a:rPr lang="en-US" sz="1200" dirty="0">
                          <a:latin typeface="Arial" panose="020B0604020202020204" pitchFamily="34" charset="0"/>
                          <a:ea typeface="Segoe UI" pitchFamily="34" charset="0"/>
                          <a:cs typeface="Arial" panose="020B0604020202020204" pitchFamily="34" charset="0"/>
                        </a:rPr>
                        <a:t>DHCP</a:t>
                      </a:r>
                      <a:r>
                        <a:rPr lang="ru-RU" sz="1200" dirty="0">
                          <a:latin typeface="Arial" panose="020B0604020202020204" pitchFamily="34" charset="0"/>
                          <a:ea typeface="Segoe UI" pitchFamily="34" charset="0"/>
                          <a:cs typeface="Arial" panose="020B0604020202020204" pitchFamily="34" charset="0"/>
                        </a:rPr>
                        <a:t>-администраторы</a:t>
                      </a:r>
                      <a:endParaRPr lang="en-IN" sz="1200" dirty="0">
                        <a:latin typeface="Arial" panose="020B0604020202020204" pitchFamily="34" charset="0"/>
                        <a:ea typeface="Segoe UI" pitchFamily="34" charset="0"/>
                        <a:cs typeface="Arial" panose="020B0604020202020204" pitchFamily="34" charset="0"/>
                      </a:endParaRPr>
                    </a:p>
                  </a:txBody>
                  <a:tcPr/>
                </a:tc>
                <a:tc>
                  <a:txBody>
                    <a:bodyPr/>
                    <a:lstStyle/>
                    <a:p>
                      <a:r>
                        <a:rPr lang="ru-RU" sz="1200" dirty="0">
                          <a:latin typeface="Arial" panose="020B0604020202020204" pitchFamily="34" charset="0"/>
                          <a:ea typeface="Segoe UI" pitchFamily="34" charset="0"/>
                          <a:cs typeface="Arial" panose="020B0604020202020204" pitchFamily="34" charset="0"/>
                        </a:rPr>
                        <a:t>Могут</a:t>
                      </a:r>
                      <a:r>
                        <a:rPr lang="ru-RU" sz="1200" baseline="0" dirty="0">
                          <a:latin typeface="Arial" panose="020B0604020202020204" pitchFamily="34" charset="0"/>
                          <a:ea typeface="Segoe UI" pitchFamily="34" charset="0"/>
                          <a:cs typeface="Arial" panose="020B0604020202020204" pitchFamily="34" charset="0"/>
                        </a:rPr>
                        <a:t> просматривать и изменять любые данные связанные с </a:t>
                      </a:r>
                      <a:r>
                        <a:rPr lang="en-US" sz="1200" dirty="0">
                          <a:latin typeface="Arial" panose="020B0604020202020204" pitchFamily="34" charset="0"/>
                          <a:ea typeface="Segoe UI" pitchFamily="34" charset="0"/>
                          <a:cs typeface="Arial" panose="020B0604020202020204" pitchFamily="34" charset="0"/>
                        </a:rPr>
                        <a:t>DHCP</a:t>
                      </a:r>
                      <a:r>
                        <a:rPr lang="ru-RU" sz="1200" dirty="0">
                          <a:latin typeface="Arial" panose="020B0604020202020204" pitchFamily="34" charset="0"/>
                          <a:ea typeface="Segoe UI" pitchFamily="34" charset="0"/>
                          <a:cs typeface="Arial" panose="020B0604020202020204" pitchFamily="34" charset="0"/>
                        </a:rPr>
                        <a:t>-сервером</a:t>
                      </a:r>
                      <a:endParaRPr lang="en-IN" sz="1200" dirty="0">
                        <a:latin typeface="Arial" panose="020B0604020202020204" pitchFamily="34" charset="0"/>
                        <a:ea typeface="Segoe UI" pitchFamily="34" charset="0"/>
                        <a:cs typeface="Arial" panose="020B0604020202020204" pitchFamily="34" charset="0"/>
                      </a:endParaRPr>
                    </a:p>
                  </a:txBody>
                  <a:tcPr/>
                </a:tc>
                <a:extLst>
                  <a:ext uri="{0D108BD9-81ED-4DB2-BD59-A6C34878D82A}">
                    <a16:rowId xmlns:a16="http://schemas.microsoft.com/office/drawing/2014/main" xmlns="" val="10001"/>
                  </a:ext>
                </a:extLst>
              </a:tr>
              <a:tr h="297898">
                <a:tc>
                  <a:txBody>
                    <a:bodyPr/>
                    <a:lstStyle/>
                    <a:p>
                      <a:r>
                        <a:rPr lang="ru-RU" sz="1200" dirty="0">
                          <a:latin typeface="Arial" panose="020B0604020202020204" pitchFamily="34" charset="0"/>
                          <a:ea typeface="Segoe UI" pitchFamily="34" charset="0"/>
                          <a:cs typeface="Arial" panose="020B0604020202020204" pitchFamily="34" charset="0"/>
                        </a:rPr>
                        <a:t>Группа </a:t>
                      </a:r>
                      <a:r>
                        <a:rPr lang="en-US" sz="1200" dirty="0">
                          <a:latin typeface="Arial" panose="020B0604020202020204" pitchFamily="34" charset="0"/>
                          <a:ea typeface="Segoe UI" pitchFamily="34" charset="0"/>
                          <a:cs typeface="Arial" panose="020B0604020202020204" pitchFamily="34" charset="0"/>
                        </a:rPr>
                        <a:t>DHCP</a:t>
                      </a:r>
                      <a:r>
                        <a:rPr lang="ru-RU" sz="1200" dirty="0">
                          <a:latin typeface="Arial" panose="020B0604020202020204" pitchFamily="34" charset="0"/>
                          <a:ea typeface="Segoe UI" pitchFamily="34" charset="0"/>
                          <a:cs typeface="Arial" panose="020B0604020202020204" pitchFamily="34" charset="0"/>
                        </a:rPr>
                        <a:t>-пользователи</a:t>
                      </a:r>
                      <a:endParaRPr lang="en-IN" sz="1200" dirty="0">
                        <a:latin typeface="Arial" panose="020B0604020202020204" pitchFamily="34" charset="0"/>
                        <a:ea typeface="Segoe UI" pitchFamily="34" charset="0"/>
                        <a:cs typeface="Arial" panose="020B0604020202020204" pitchFamily="34" charset="0"/>
                      </a:endParaRPr>
                    </a:p>
                  </a:txBody>
                  <a:tcPr/>
                </a:tc>
                <a:tc>
                  <a:txBody>
                    <a:bodyPr/>
                    <a:lstStyle/>
                    <a:p>
                      <a:r>
                        <a:rPr lang="ru-RU" sz="1200" dirty="0">
                          <a:latin typeface="Arial" panose="020B0604020202020204" pitchFamily="34" charset="0"/>
                          <a:ea typeface="Segoe UI" pitchFamily="34" charset="0"/>
                          <a:cs typeface="Arial" panose="020B0604020202020204" pitchFamily="34" charset="0"/>
                        </a:rPr>
                        <a:t>Доступ к серверу</a:t>
                      </a:r>
                      <a:r>
                        <a:rPr lang="ru-RU" sz="1200" baseline="0" dirty="0">
                          <a:latin typeface="Arial" panose="020B0604020202020204" pitchFamily="34" charset="0"/>
                          <a:ea typeface="Segoe UI" pitchFamily="34" charset="0"/>
                          <a:cs typeface="Arial" panose="020B0604020202020204" pitchFamily="34" charset="0"/>
                        </a:rPr>
                        <a:t> </a:t>
                      </a:r>
                      <a:r>
                        <a:rPr lang="en-US" sz="1200" dirty="0">
                          <a:latin typeface="Arial" panose="020B0604020202020204" pitchFamily="34" charset="0"/>
                          <a:ea typeface="Segoe UI" pitchFamily="34" charset="0"/>
                          <a:cs typeface="Arial" panose="020B0604020202020204" pitchFamily="34" charset="0"/>
                        </a:rPr>
                        <a:t>DHCP </a:t>
                      </a:r>
                      <a:r>
                        <a:rPr lang="ru-RU" sz="1200" dirty="0">
                          <a:latin typeface="Arial" panose="020B0604020202020204" pitchFamily="34" charset="0"/>
                          <a:ea typeface="Segoe UI" pitchFamily="34" charset="0"/>
                          <a:cs typeface="Arial" panose="020B0604020202020204" pitchFamily="34" charset="0"/>
                        </a:rPr>
                        <a:t>«только чтение»</a:t>
                      </a:r>
                      <a:endParaRPr lang="en-IN" sz="1200" dirty="0">
                        <a:latin typeface="Arial" panose="020B0604020202020204" pitchFamily="34" charset="0"/>
                        <a:ea typeface="Segoe UI"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13" name="AutoShape 4"/>
          <p:cNvSpPr>
            <a:spLocks noChangeArrowheads="1"/>
          </p:cNvSpPr>
          <p:nvPr/>
        </p:nvSpPr>
        <p:spPr bwMode="auto">
          <a:xfrm>
            <a:off x="4654989" y="4671321"/>
            <a:ext cx="2736871" cy="672139"/>
          </a:xfrm>
          <a:prstGeom prst="roundRect">
            <a:avLst>
              <a:gd name="adj" fmla="val 2972"/>
            </a:avLst>
          </a:prstGeom>
          <a:noFill/>
          <a:ln w="9525" algn="ctr">
            <a:noFill/>
            <a:round/>
            <a:headEnd/>
            <a:tailEnd/>
          </a:ln>
          <a:effectLst/>
        </p:spPr>
        <p:txBody>
          <a:bodyPr anchor="ctr"/>
          <a:lstStyle/>
          <a:p>
            <a:pPr lvl="0" algn="ctr" fontAlgn="base">
              <a:spcBef>
                <a:spcPct val="0"/>
              </a:spcBef>
              <a:spcAft>
                <a:spcPct val="0"/>
              </a:spcAft>
              <a:defRPr/>
            </a:pPr>
            <a:r>
              <a:rPr lang="ru-RU" b="1" dirty="0">
                <a:solidFill>
                  <a:srgbClr val="000000"/>
                </a:solidFill>
                <a:latin typeface="Arial" panose="020B0604020202020204" pitchFamily="34" charset="0"/>
                <a:ea typeface="Segoe UI" pitchFamily="34" charset="0"/>
                <a:cs typeface="Arial" panose="020B0604020202020204" pitchFamily="34" charset="0"/>
              </a:rPr>
              <a:t>Статистика DHCP собирается или на уровне сервера или на уровне области</a:t>
            </a:r>
            <a:endParaRPr lang="en-US"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4" name="AutoShape 7"/>
          <p:cNvSpPr>
            <a:spLocks noChangeArrowheads="1"/>
          </p:cNvSpPr>
          <p:nvPr/>
        </p:nvSpPr>
        <p:spPr bwMode="auto">
          <a:xfrm>
            <a:off x="304097" y="6158692"/>
            <a:ext cx="1600332" cy="699308"/>
          </a:xfrm>
          <a:prstGeom prst="roundRect">
            <a:avLst>
              <a:gd name="adj" fmla="val 4167"/>
            </a:avLst>
          </a:prstGeom>
          <a:noFill/>
          <a:ln w="9525">
            <a:noFill/>
            <a:round/>
            <a:headEnd/>
            <a:tailEnd/>
          </a:ln>
          <a:effectLst/>
        </p:spPr>
        <p:txBody>
          <a:bodyPr wrap="square" lIns="0" tIns="0" rIns="0" bIns="0" anchor="ctr"/>
          <a:lstStyle/>
          <a:p>
            <a:pPr lvl="0" algn="ctr" fontAlgn="base">
              <a:lnSpc>
                <a:spcPct val="85000"/>
              </a:lnSpc>
              <a:spcBef>
                <a:spcPct val="0"/>
              </a:spcBef>
              <a:spcAft>
                <a:spcPct val="0"/>
              </a:spcAft>
            </a:pPr>
            <a:r>
              <a:rPr lang="en-US" sz="1400" b="1" dirty="0">
                <a:solidFill>
                  <a:srgbClr val="000000"/>
                </a:solidFill>
                <a:latin typeface="Arial" panose="020B0604020202020204" pitchFamily="34" charset="0"/>
                <a:ea typeface="Segoe UI" pitchFamily="34" charset="0"/>
                <a:cs typeface="Arial" panose="020B0604020202020204" pitchFamily="34" charset="0"/>
              </a:rPr>
              <a:t>DHCP</a:t>
            </a:r>
            <a:r>
              <a:rPr lang="ru-RU" sz="1400" b="1"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400" b="1" dirty="0">
              <a:solidFill>
                <a:srgbClr val="000000"/>
              </a:solidFill>
              <a:latin typeface="Arial" panose="020B0604020202020204" pitchFamily="34" charset="0"/>
              <a:ea typeface="Segoe UI" pitchFamily="34" charset="0"/>
              <a:cs typeface="Arial" panose="020B0604020202020204" pitchFamily="34" charset="0"/>
            </a:endParaRPr>
          </a:p>
        </p:txBody>
      </p:sp>
      <p:pic>
        <p:nvPicPr>
          <p:cNvPr id="15" name="Picture 2" descr="Screen shot of the Server Statistics window, with the Description and Details columns populated. This window lists the following statistics:&#10;• Start Time&#10;• Up Time&#10;• Discovers&#10;• Offers&#10;• Delayed Offers&#10;• Requests&#10;• Acks&#10;• Nacks&#10;• Declines&#10;• Releases&#10;• Total Scopes&#10;• Scopes with delay configured&#10;• Total Addresses&#10;• In Use (number and percentage)&#10;• Available (number and percentage)&#10;"/>
          <p:cNvPicPr>
            <a:picLocks noChangeAspect="1" noChangeArrowheads="1"/>
          </p:cNvPicPr>
          <p:nvPr/>
        </p:nvPicPr>
        <p:blipFill rotWithShape="1">
          <a:blip r:embed="rId3"/>
          <a:srcRect l="3063" t="10555" r="19011" b="16126"/>
          <a:stretch/>
        </p:blipFill>
        <p:spPr bwMode="auto">
          <a:xfrm>
            <a:off x="1333904" y="3776166"/>
            <a:ext cx="3057122" cy="2179737"/>
          </a:xfrm>
          <a:prstGeom prst="rect">
            <a:avLst/>
          </a:prstGeom>
          <a:noFill/>
          <a:ln w="41275">
            <a:solidFill>
              <a:srgbClr val="79E9EF"/>
            </a:solidFill>
            <a:miter lim="800000"/>
            <a:headEnd/>
            <a:tailEnd/>
          </a:ln>
          <a:effectLst/>
        </p:spPr>
      </p:pic>
      <p:sp>
        <p:nvSpPr>
          <p:cNvPr id="16" name="TextBox 15"/>
          <p:cNvSpPr txBox="1"/>
          <p:nvPr/>
        </p:nvSpPr>
        <p:spPr>
          <a:xfrm>
            <a:off x="1333904" y="6056434"/>
            <a:ext cx="3476024" cy="219736"/>
          </a:xfrm>
          <a:prstGeom prst="rect">
            <a:avLst/>
          </a:prstGeom>
          <a:noFill/>
          <a:ln w="9525">
            <a:noFill/>
            <a:round/>
            <a:headEnd/>
            <a:tailEnd/>
          </a:ln>
          <a:effectLst/>
        </p:spPr>
        <p:txBody>
          <a:bodyPr wrap="square" lIns="0" tIns="0" rIns="0" bIns="0" anchor="ctr"/>
          <a:lstStyle>
            <a:defPPr>
              <a:defRPr lang="en-US"/>
            </a:defPPr>
            <a:lvl1pPr algn="ctr">
              <a:lnSpc>
                <a:spcPct val="85000"/>
              </a:lnSpc>
              <a:defRPr sz="2000">
                <a:latin typeface="Segoe UI" pitchFamily="34" charset="0"/>
                <a:ea typeface="Segoe UI" pitchFamily="34" charset="0"/>
                <a:cs typeface="Segoe UI" pitchFamily="34" charset="0"/>
              </a:defRPr>
            </a:lvl1pPr>
          </a:lstStyle>
          <a:p>
            <a:pPr lvl="0" fontAlgn="base">
              <a:lnSpc>
                <a:spcPct val="100000"/>
              </a:lnSpc>
              <a:spcBef>
                <a:spcPct val="0"/>
              </a:spcBef>
              <a:spcAft>
                <a:spcPct val="0"/>
              </a:spcAft>
            </a:pPr>
            <a:r>
              <a:rPr lang="ru-RU" sz="1500" b="1" dirty="0">
                <a:solidFill>
                  <a:srgbClr val="000000"/>
                </a:solidFill>
                <a:latin typeface="Arial" panose="020B0604020202020204" pitchFamily="34" charset="0"/>
                <a:cs typeface="Arial" panose="020B0604020202020204" pitchFamily="34" charset="0"/>
              </a:rPr>
              <a:t>Окно статистики сервера</a:t>
            </a:r>
            <a:endParaRPr lang="en-CA" sz="1500" b="1" dirty="0">
              <a:solidFill>
                <a:srgbClr val="000000"/>
              </a:solidFill>
              <a:latin typeface="Arial" panose="020B0604020202020204" pitchFamily="34" charset="0"/>
              <a:cs typeface="Arial" panose="020B0604020202020204" pitchFamily="34" charset="0"/>
            </a:endParaRPr>
          </a:p>
        </p:txBody>
      </p:sp>
      <p:pic>
        <p:nvPicPr>
          <p:cNvPr id="27" name="Windows Explorer screen shot"/>
          <p:cNvPicPr>
            <a:picLocks noChangeAspect="1" noChangeArrowheads="1"/>
          </p:cNvPicPr>
          <p:nvPr/>
        </p:nvPicPr>
        <p:blipFill>
          <a:blip r:embed="rId4" cstate="print"/>
          <a:srcRect/>
          <a:stretch>
            <a:fillRect/>
          </a:stretch>
        </p:blipFill>
        <p:spPr bwMode="auto">
          <a:xfrm>
            <a:off x="7310785" y="1254339"/>
            <a:ext cx="3677082" cy="2615771"/>
          </a:xfrm>
          <a:prstGeom prst="rect">
            <a:avLst/>
          </a:prstGeom>
          <a:noFill/>
        </p:spPr>
      </p:pic>
      <p:pic>
        <p:nvPicPr>
          <p:cNvPr id="28" name="DhcpSrvLog-Mon screenshot"/>
          <p:cNvPicPr>
            <a:picLocks noChangeAspect="1" noChangeArrowheads="1"/>
          </p:cNvPicPr>
          <p:nvPr/>
        </p:nvPicPr>
        <p:blipFill>
          <a:blip r:embed="rId5" cstate="print"/>
          <a:srcRect/>
          <a:stretch>
            <a:fillRect/>
          </a:stretch>
        </p:blipFill>
        <p:spPr bwMode="auto">
          <a:xfrm>
            <a:off x="8737617" y="2811138"/>
            <a:ext cx="3253029" cy="2857236"/>
          </a:xfrm>
          <a:prstGeom prst="rect">
            <a:avLst/>
          </a:prstGeom>
          <a:noFill/>
        </p:spPr>
      </p:pic>
      <p:sp>
        <p:nvSpPr>
          <p:cNvPr id="29" name="Oval 8" descr="red circle around the file name "/>
          <p:cNvSpPr>
            <a:spLocks noChangeArrowheads="1"/>
          </p:cNvSpPr>
          <p:nvPr/>
        </p:nvSpPr>
        <p:spPr bwMode="auto">
          <a:xfrm>
            <a:off x="8154909" y="2339848"/>
            <a:ext cx="780642" cy="125883"/>
          </a:xfrm>
          <a:prstGeom prst="roundRect">
            <a:avLst/>
          </a:prstGeom>
          <a:noFill/>
          <a:ln w="38100" algn="ctr">
            <a:solidFill>
              <a:srgbClr val="CC0000"/>
            </a:solidFill>
            <a:round/>
            <a:headEnd/>
            <a:tailEnd/>
          </a:ln>
          <a:extLst/>
        </p:spPr>
        <p:txBody>
          <a:bodyPr wrap="none" anchor="ctr"/>
          <a:lstStyle/>
          <a:p>
            <a:pPr lvl="0" fontAlgn="base">
              <a:spcBef>
                <a:spcPct val="0"/>
              </a:spcBef>
              <a:spcAft>
                <a:spcPct val="0"/>
              </a:spcAft>
            </a:pPr>
            <a:endParaRPr lang="en-US" b="1" dirty="0">
              <a:solidFill>
                <a:srgbClr val="000000"/>
              </a:solidFill>
              <a:latin typeface="Verdana" pitchFamily="34" charset="0"/>
              <a:cs typeface="Arial" charset="0"/>
            </a:endParaRPr>
          </a:p>
        </p:txBody>
      </p:sp>
      <p:sp>
        <p:nvSpPr>
          <p:cNvPr id="4" name="Прямоугольник 3"/>
          <p:cNvSpPr/>
          <p:nvPr/>
        </p:nvSpPr>
        <p:spPr>
          <a:xfrm>
            <a:off x="8278151" y="5813726"/>
            <a:ext cx="2709716" cy="400110"/>
          </a:xfrm>
          <a:prstGeom prst="rect">
            <a:avLst/>
          </a:prstGeom>
        </p:spPr>
        <p:txBody>
          <a:bodyPr wrap="none">
            <a:spAutoFit/>
          </a:bodyPr>
          <a:lstStyle/>
          <a:p>
            <a:r>
              <a:rPr lang="en-CA" sz="2000" b="1" dirty="0">
                <a:solidFill>
                  <a:srgbClr val="C00000"/>
                </a:solidFill>
                <a:latin typeface="+mj-lt"/>
                <a:cs typeface="Arial" panose="020B0604020202020204" pitchFamily="34" charset="0"/>
              </a:rPr>
              <a:t>DHCP Audit Logging</a:t>
            </a:r>
            <a:endParaRPr lang="ru-RU" sz="2000" b="1" dirty="0">
              <a:solidFill>
                <a:srgbClr val="C00000"/>
              </a:solidFill>
              <a:latin typeface="+mj-lt"/>
              <a:cs typeface="Arial" panose="020B0604020202020204" pitchFamily="34" charset="0"/>
            </a:endParaRPr>
          </a:p>
        </p:txBody>
      </p:sp>
    </p:spTree>
    <p:extLst>
      <p:ext uri="{BB962C8B-B14F-4D97-AF65-F5344CB8AC3E}">
        <p14:creationId xmlns:p14="http://schemas.microsoft.com/office/powerpoint/2010/main" val="336924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168" y="81485"/>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Обсуждение: общие вопросы по </a:t>
            </a:r>
            <a:r>
              <a:rPr lang="en-US" sz="3600" dirty="0">
                <a:solidFill>
                  <a:schemeClr val="bg1"/>
                </a:solidFill>
                <a:latin typeface="+mj-lt"/>
              </a:rPr>
              <a:t>DHCP</a:t>
            </a:r>
          </a:p>
        </p:txBody>
      </p:sp>
      <p:sp>
        <p:nvSpPr>
          <p:cNvPr id="63" name="Content Placeholder 2"/>
          <p:cNvSpPr txBox="1">
            <a:spLocks/>
          </p:cNvSpPr>
          <p:nvPr/>
        </p:nvSpPr>
        <p:spPr>
          <a:xfrm>
            <a:off x="430213" y="1240290"/>
            <a:ext cx="8119156" cy="3706381"/>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ru-RU" sz="2200" kern="0" dirty="0">
                <a:solidFill>
                  <a:srgbClr val="000000"/>
                </a:solidFill>
                <a:latin typeface="Arial" panose="020B0604020202020204" pitchFamily="34" charset="0"/>
                <a:cs typeface="Arial" panose="020B0604020202020204" pitchFamily="34" charset="0"/>
              </a:rPr>
              <a:t>Вопросы, которые могут возникнуть, если Вы не настроили </a:t>
            </a:r>
            <a:r>
              <a:rPr lang="en-US" sz="2200" kern="0" dirty="0">
                <a:solidFill>
                  <a:srgbClr val="000000"/>
                </a:solidFill>
                <a:latin typeface="Arial" panose="020B0604020202020204" pitchFamily="34" charset="0"/>
                <a:cs typeface="Arial" panose="020B0604020202020204" pitchFamily="34" charset="0"/>
              </a:rPr>
              <a:t>DHCP</a:t>
            </a:r>
            <a:r>
              <a:rPr lang="ru-RU" sz="2200" kern="0" dirty="0">
                <a:solidFill>
                  <a:srgbClr val="000000"/>
                </a:solidFill>
                <a:latin typeface="Arial" panose="020B0604020202020204" pitchFamily="34" charset="0"/>
                <a:cs typeface="Arial" panose="020B0604020202020204" pitchFamily="34" charset="0"/>
              </a:rPr>
              <a:t> верно</a:t>
            </a:r>
            <a:r>
              <a:rPr lang="en-US" sz="2200" kern="0" dirty="0">
                <a:solidFill>
                  <a:srgbClr val="000000"/>
                </a:solidFill>
                <a:latin typeface="Arial" panose="020B0604020202020204" pitchFamily="34" charset="0"/>
                <a:cs typeface="Arial" panose="020B0604020202020204" pitchFamily="34" charset="0"/>
              </a:rPr>
              <a:t>:</a:t>
            </a:r>
          </a:p>
          <a:p>
            <a:pPr marL="714375" lvl="1" indent="-42545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Конфликт адресов</a:t>
            </a:r>
            <a:endParaRPr lang="en-US" sz="2200" kern="0" dirty="0">
              <a:solidFill>
                <a:srgbClr val="000000"/>
              </a:solidFill>
              <a:latin typeface="Arial" panose="020B0604020202020204" pitchFamily="34" charset="0"/>
              <a:cs typeface="Arial" panose="020B0604020202020204" pitchFamily="34" charset="0"/>
            </a:endParaRPr>
          </a:p>
          <a:p>
            <a:pPr marL="714375" lvl="1" indent="-42545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Не удалось получить адрес по </a:t>
            </a:r>
            <a:r>
              <a:rPr lang="en-US" sz="2200" kern="0" dirty="0">
                <a:solidFill>
                  <a:srgbClr val="000000"/>
                </a:solidFill>
                <a:latin typeface="Arial" panose="020B0604020202020204" pitchFamily="34" charset="0"/>
                <a:cs typeface="Arial" panose="020B0604020202020204" pitchFamily="34" charset="0"/>
              </a:rPr>
              <a:t>DHCP</a:t>
            </a:r>
          </a:p>
          <a:p>
            <a:pPr marL="714375" lvl="1" indent="-42545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Адрес получен из некорректного диапазона</a:t>
            </a:r>
            <a:endParaRPr lang="en-US" sz="2200" kern="0" dirty="0">
              <a:solidFill>
                <a:srgbClr val="000000"/>
              </a:solidFill>
              <a:latin typeface="Arial" panose="020B0604020202020204" pitchFamily="34" charset="0"/>
              <a:cs typeface="Arial" panose="020B0604020202020204" pitchFamily="34" charset="0"/>
            </a:endParaRPr>
          </a:p>
          <a:p>
            <a:pPr marL="714375" lvl="1" indent="-42545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БД </a:t>
            </a:r>
            <a:r>
              <a:rPr lang="en-US" sz="2200" kern="0" dirty="0">
                <a:solidFill>
                  <a:srgbClr val="000000"/>
                </a:solidFill>
                <a:latin typeface="Arial" panose="020B0604020202020204" pitchFamily="34" charset="0"/>
                <a:cs typeface="Arial" panose="020B0604020202020204" pitchFamily="34" charset="0"/>
              </a:rPr>
              <a:t>DHCP </a:t>
            </a:r>
            <a:r>
              <a:rPr lang="ru-RU" sz="2200" kern="0" dirty="0">
                <a:solidFill>
                  <a:srgbClr val="000000"/>
                </a:solidFill>
                <a:latin typeface="Arial" panose="020B0604020202020204" pitchFamily="34" charset="0"/>
                <a:cs typeface="Arial" panose="020B0604020202020204" pitchFamily="34" charset="0"/>
              </a:rPr>
              <a:t>повреждены</a:t>
            </a:r>
            <a:r>
              <a:rPr lang="en-US" sz="2200" kern="0" dirty="0">
                <a:solidFill>
                  <a:srgbClr val="000000"/>
                </a:solidFill>
                <a:latin typeface="Arial" panose="020B0604020202020204" pitchFamily="34" charset="0"/>
                <a:cs typeface="Arial" panose="020B0604020202020204" pitchFamily="34" charset="0"/>
              </a:rPr>
              <a:t> </a:t>
            </a:r>
            <a:r>
              <a:rPr lang="ru-RU" sz="2200" kern="0" dirty="0">
                <a:solidFill>
                  <a:srgbClr val="000000"/>
                </a:solidFill>
                <a:latin typeface="Arial" panose="020B0604020202020204" pitchFamily="34" charset="0"/>
                <a:cs typeface="Arial" panose="020B0604020202020204" pitchFamily="34" charset="0"/>
              </a:rPr>
              <a:t>или данные потеряны</a:t>
            </a:r>
            <a:endParaRPr lang="en-US" sz="2200" kern="0" dirty="0">
              <a:solidFill>
                <a:srgbClr val="000000"/>
              </a:solidFill>
              <a:latin typeface="Arial" panose="020B0604020202020204" pitchFamily="34" charset="0"/>
              <a:cs typeface="Arial" panose="020B0604020202020204" pitchFamily="34" charset="0"/>
            </a:endParaRPr>
          </a:p>
          <a:p>
            <a:pPr marL="714375" lvl="1" indent="-425450">
              <a:buFont typeface="Wingdings" panose="05000000000000000000" pitchFamily="2" charset="2"/>
              <a:buChar char="Ø"/>
            </a:pPr>
            <a:r>
              <a:rPr lang="en-US" sz="2200" kern="0" dirty="0">
                <a:solidFill>
                  <a:srgbClr val="000000"/>
                </a:solidFill>
                <a:latin typeface="Arial" panose="020B0604020202020204" pitchFamily="34" charset="0"/>
                <a:cs typeface="Arial" panose="020B0604020202020204" pitchFamily="34" charset="0"/>
              </a:rPr>
              <a:t>DHCP</a:t>
            </a:r>
            <a:r>
              <a:rPr lang="ru-RU" sz="2200" kern="0" dirty="0">
                <a:solidFill>
                  <a:srgbClr val="000000"/>
                </a:solidFill>
                <a:latin typeface="Arial" panose="020B0604020202020204" pitchFamily="34" charset="0"/>
                <a:cs typeface="Arial" panose="020B0604020202020204" pitchFamily="34" charset="0"/>
              </a:rPr>
              <a:t>-сервер исчерпал все доступные </a:t>
            </a:r>
            <a:r>
              <a:rPr lang="en-US" sz="2200" kern="0" dirty="0">
                <a:solidFill>
                  <a:srgbClr val="000000"/>
                </a:solidFill>
                <a:latin typeface="Arial" panose="020B0604020202020204" pitchFamily="34" charset="0"/>
                <a:cs typeface="Arial" panose="020B0604020202020204" pitchFamily="34" charset="0"/>
              </a:rPr>
              <a:t>IP</a:t>
            </a:r>
            <a:r>
              <a:rPr lang="ru-RU" sz="2200" kern="0" dirty="0">
                <a:solidFill>
                  <a:srgbClr val="000000"/>
                </a:solidFill>
                <a:latin typeface="Arial" panose="020B0604020202020204" pitchFamily="34" charset="0"/>
                <a:cs typeface="Arial" panose="020B0604020202020204" pitchFamily="34" charset="0"/>
              </a:rPr>
              <a:t>-адреса</a:t>
            </a:r>
            <a:endParaRPr lang="en-CA" sz="2200" kern="0" dirty="0">
              <a:solidFill>
                <a:srgbClr val="000000"/>
              </a:solidFill>
              <a:latin typeface="Arial" panose="020B0604020202020204" pitchFamily="34" charset="0"/>
              <a:cs typeface="Arial" panose="020B0604020202020204" pitchFamily="34" charset="0"/>
            </a:endParaRPr>
          </a:p>
        </p:txBody>
      </p:sp>
      <p:pic>
        <p:nvPicPr>
          <p:cNvPr id="64" name="Picture 2" descr="&amp;Kcy;&amp;acy;&amp;rcy;&amp;tcy;&amp;icy;&amp;ncy;&amp;kcy;&amp;icy; &amp;pcy;&amp;ocy; &amp;zcy;&amp;acy;&amp;pcy;&amp;rcy;&amp;ocy;&amp;scy;&amp;ucy; watch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852" y="1415380"/>
            <a:ext cx="2772148" cy="277214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descr="&quot;&quot;"/>
          <p:cNvSpPr txBox="1"/>
          <p:nvPr/>
        </p:nvSpPr>
        <p:spPr>
          <a:xfrm>
            <a:off x="10476370" y="3591180"/>
            <a:ext cx="1313116" cy="400110"/>
          </a:xfrm>
          <a:prstGeom prst="rect">
            <a:avLst/>
          </a:prstGeom>
          <a:noFill/>
        </p:spPr>
        <p:txBody>
          <a:bodyPr wrap="none" rtlCol="0">
            <a:spAutoFit/>
          </a:bodyPr>
          <a:lstStyle/>
          <a:p>
            <a:pPr lvl="0" fontAlgn="base">
              <a:spcBef>
                <a:spcPct val="0"/>
              </a:spcBef>
              <a:spcAft>
                <a:spcPct val="0"/>
              </a:spcAft>
            </a:pPr>
            <a:r>
              <a:rPr lang="ru-RU" sz="2000" b="1" dirty="0">
                <a:solidFill>
                  <a:srgbClr val="000000"/>
                </a:solidFill>
                <a:latin typeface="Arial" panose="020B0604020202020204" pitchFamily="34" charset="0"/>
                <a:ea typeface="Segoe UI" pitchFamily="34" charset="0"/>
                <a:cs typeface="Arial" panose="020B0604020202020204" pitchFamily="34" charset="0"/>
              </a:rPr>
              <a:t>1</a:t>
            </a:r>
            <a:r>
              <a:rPr lang="en-US" sz="2000" b="1" dirty="0">
                <a:solidFill>
                  <a:srgbClr val="000000"/>
                </a:solidFill>
                <a:latin typeface="Arial" panose="020B0604020202020204" pitchFamily="34" charset="0"/>
                <a:ea typeface="Segoe UI" pitchFamily="34" charset="0"/>
                <a:cs typeface="Arial" panose="020B0604020202020204" pitchFamily="34" charset="0"/>
              </a:rPr>
              <a:t>0</a:t>
            </a:r>
            <a:r>
              <a:rPr lang="en-CA" sz="2000" b="1" dirty="0">
                <a:solidFill>
                  <a:srgbClr val="000000"/>
                </a:solidFill>
                <a:latin typeface="Arial" panose="020B0604020202020204" pitchFamily="34" charset="0"/>
                <a:ea typeface="Segoe UI" pitchFamily="34" charset="0"/>
                <a:cs typeface="Arial" panose="020B0604020202020204" pitchFamily="34" charset="0"/>
              </a:rPr>
              <a:t> </a:t>
            </a:r>
            <a:r>
              <a:rPr lang="ru-RU" sz="2000" b="1" dirty="0">
                <a:solidFill>
                  <a:srgbClr val="000000"/>
                </a:solidFill>
                <a:latin typeface="Arial" panose="020B0604020202020204" pitchFamily="34" charset="0"/>
                <a:ea typeface="Segoe UI" pitchFamily="34" charset="0"/>
                <a:cs typeface="Arial" panose="020B0604020202020204" pitchFamily="34" charset="0"/>
              </a:rPr>
              <a:t>минут</a:t>
            </a:r>
            <a:endParaRPr lang="en-CA" sz="2000" b="1" dirty="0">
              <a:solidFill>
                <a:srgbClr val="000000"/>
              </a:solidFill>
              <a:latin typeface="Arial" panose="020B0604020202020204" pitchFamily="34" charset="0"/>
              <a:ea typeface="Segoe UI" pitchFamily="34" charset="0"/>
              <a:cs typeface="Arial" panose="020B0604020202020204" pitchFamily="34" charset="0"/>
            </a:endParaRPr>
          </a:p>
        </p:txBody>
      </p:sp>
    </p:spTree>
    <p:extLst>
      <p:ext uri="{BB962C8B-B14F-4D97-AF65-F5344CB8AC3E}">
        <p14:creationId xmlns:p14="http://schemas.microsoft.com/office/powerpoint/2010/main" val="1320658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167" y="81485"/>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Лабораторная работа. Использование </a:t>
            </a:r>
            <a:r>
              <a:rPr lang="en-US" sz="3600" dirty="0">
                <a:solidFill>
                  <a:schemeClr val="bg1"/>
                </a:solidFill>
                <a:latin typeface="+mj-lt"/>
              </a:rPr>
              <a:t>IPv4</a:t>
            </a:r>
          </a:p>
        </p:txBody>
      </p:sp>
      <p:sp>
        <p:nvSpPr>
          <p:cNvPr id="30" name="Text Placeholder 2"/>
          <p:cNvSpPr txBox="1">
            <a:spLocks/>
          </p:cNvSpPr>
          <p:nvPr/>
        </p:nvSpPr>
        <p:spPr>
          <a:xfrm>
            <a:off x="363373" y="1188177"/>
            <a:ext cx="8119156" cy="831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60000">
              <a:buFont typeface="Wingdings" panose="05000000000000000000" pitchFamily="2" charset="2"/>
              <a:buChar char="§"/>
            </a:pPr>
            <a:r>
              <a:rPr lang="ru-RU" sz="1800" dirty="0">
                <a:latin typeface="Arial" panose="020B0604020202020204" pitchFamily="34" charset="0"/>
                <a:cs typeface="Arial" panose="020B0604020202020204" pitchFamily="34" charset="0"/>
              </a:rPr>
              <a:t>Упражнение</a:t>
            </a:r>
            <a:r>
              <a:rPr lang="en-CA" sz="1800" dirty="0">
                <a:latin typeface="Arial" panose="020B0604020202020204" pitchFamily="34" charset="0"/>
                <a:cs typeface="Arial" panose="020B0604020202020204" pitchFamily="34" charset="0"/>
              </a:rPr>
              <a:t> 1</a:t>
            </a:r>
            <a:r>
              <a:rPr lang="ru-RU" sz="1800" dirty="0">
                <a:latin typeface="Arial" panose="020B0604020202020204" pitchFamily="34" charset="0"/>
                <a:cs typeface="Arial" panose="020B0604020202020204" pitchFamily="34" charset="0"/>
              </a:rPr>
              <a:t>.</a:t>
            </a:r>
            <a:r>
              <a:rPr lang="en-CA" sz="1800" dirty="0">
                <a:latin typeface="Arial" panose="020B0604020202020204" pitchFamily="34" charset="0"/>
                <a:cs typeface="Arial" panose="020B0604020202020204" pitchFamily="34" charset="0"/>
              </a:rPr>
              <a:t> </a:t>
            </a:r>
            <a:r>
              <a:rPr lang="ru-RU" sz="1800" dirty="0">
                <a:latin typeface="Arial" panose="020B0604020202020204" pitchFamily="34" charset="0"/>
                <a:cs typeface="Arial" panose="020B0604020202020204" pitchFamily="34" charset="0"/>
              </a:rPr>
              <a:t>Реализация </a:t>
            </a:r>
            <a:r>
              <a:rPr lang="en-US" sz="1800" dirty="0">
                <a:latin typeface="Arial" panose="020B0604020202020204" pitchFamily="34" charset="0"/>
                <a:cs typeface="Arial" panose="020B0604020202020204" pitchFamily="34" charset="0"/>
              </a:rPr>
              <a:t>DHCP</a:t>
            </a:r>
            <a:r>
              <a:rPr lang="en-CA" sz="1800" dirty="0">
                <a:latin typeface="Arial" panose="020B0604020202020204" pitchFamily="34" charset="0"/>
                <a:cs typeface="Arial" panose="020B0604020202020204" pitchFamily="34" charset="0"/>
              </a:rPr>
              <a:t>
</a:t>
            </a:r>
            <a:r>
              <a:rPr lang="ru-RU" sz="1800" dirty="0">
                <a:latin typeface="Arial" panose="020B0604020202020204" pitchFamily="34" charset="0"/>
                <a:cs typeface="Arial" panose="020B0604020202020204" pitchFamily="34" charset="0"/>
              </a:rPr>
              <a:t>упражнение</a:t>
            </a:r>
            <a:r>
              <a:rPr lang="en-CA" sz="1800" dirty="0">
                <a:latin typeface="Arial" panose="020B0604020202020204" pitchFamily="34" charset="0"/>
                <a:cs typeface="Arial" panose="020B0604020202020204" pitchFamily="34" charset="0"/>
              </a:rPr>
              <a:t> 2</a:t>
            </a:r>
            <a:r>
              <a:rPr lang="ru-RU" sz="1800" dirty="0">
                <a:latin typeface="Arial" panose="020B0604020202020204" pitchFamily="34" charset="0"/>
                <a:cs typeface="Arial" panose="020B0604020202020204" pitchFamily="34" charset="0"/>
              </a:rPr>
              <a:t>.</a:t>
            </a:r>
            <a:r>
              <a:rPr lang="en-CA" sz="1800" dirty="0">
                <a:latin typeface="Arial" panose="020B0604020202020204" pitchFamily="34" charset="0"/>
                <a:cs typeface="Arial" panose="020B0604020202020204" pitchFamily="34" charset="0"/>
              </a:rPr>
              <a:t> </a:t>
            </a:r>
            <a:r>
              <a:rPr lang="ru-RU" sz="1800" dirty="0">
                <a:latin typeface="Arial" panose="020B0604020202020204" pitchFamily="34" charset="0"/>
                <a:cs typeface="Arial" panose="020B0604020202020204" pitchFamily="34" charset="0"/>
              </a:rPr>
              <a:t>Реализация </a:t>
            </a:r>
            <a:r>
              <a:rPr lang="en-US" sz="1800" dirty="0">
                <a:latin typeface="Arial" panose="020B0604020202020204" pitchFamily="34" charset="0"/>
                <a:cs typeface="Arial" panose="020B0604020202020204" pitchFamily="34" charset="0"/>
              </a:rPr>
              <a:t>DHCP Relay Agent </a:t>
            </a:r>
            <a:r>
              <a:rPr lang="ru-RU" sz="1800" dirty="0">
                <a:latin typeface="Arial" panose="020B0604020202020204" pitchFamily="34" charset="0"/>
                <a:cs typeface="Arial" panose="020B0604020202020204" pitchFamily="34" charset="0"/>
              </a:rPr>
              <a:t>(опционально)</a:t>
            </a:r>
            <a:endParaRPr lang="en-CA" sz="1800" dirty="0">
              <a:latin typeface="Arial" panose="020B0604020202020204" pitchFamily="34" charset="0"/>
              <a:cs typeface="Arial" panose="020B0604020202020204" pitchFamily="34" charset="0"/>
            </a:endParaRPr>
          </a:p>
        </p:txBody>
      </p:sp>
      <p:sp>
        <p:nvSpPr>
          <p:cNvPr id="31" name="TextBox 30"/>
          <p:cNvSpPr txBox="1"/>
          <p:nvPr/>
        </p:nvSpPr>
        <p:spPr>
          <a:xfrm>
            <a:off x="522398" y="4723151"/>
            <a:ext cx="2237216" cy="369332"/>
          </a:xfrm>
          <a:prstGeom prst="rect">
            <a:avLst/>
          </a:prstGeom>
          <a:noFill/>
        </p:spPr>
        <p:txBody>
          <a:bodyPr vert="horz" wrap="none" rtlCol="0">
            <a:spAutoFit/>
          </a:bodyPr>
          <a:lstStyle/>
          <a:p>
            <a:r>
              <a:rPr lang="en-CA" b="1">
                <a:latin typeface="Arial" panose="020B0604020202020204" pitchFamily="34" charset="0"/>
                <a:cs typeface="Arial" panose="020B0604020202020204" pitchFamily="34" charset="0"/>
              </a:rPr>
              <a:t>Logon Information</a:t>
            </a:r>
          </a:p>
        </p:txBody>
      </p:sp>
      <p:sp>
        <p:nvSpPr>
          <p:cNvPr id="39" name="Прямоугольник: скругленные углы 38"/>
          <p:cNvSpPr/>
          <p:nvPr/>
        </p:nvSpPr>
        <p:spPr>
          <a:xfrm>
            <a:off x="5937726" y="2479977"/>
            <a:ext cx="5624274" cy="368269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Прямоугольник: скругленные противолежащие углы 39"/>
          <p:cNvSpPr/>
          <p:nvPr/>
        </p:nvSpPr>
        <p:spPr>
          <a:xfrm>
            <a:off x="214195" y="2566896"/>
            <a:ext cx="5415328" cy="2773039"/>
          </a:xfrm>
          <a:prstGeom prst="round2Diag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TextBox 40"/>
          <p:cNvSpPr txBox="1"/>
          <p:nvPr/>
        </p:nvSpPr>
        <p:spPr>
          <a:xfrm>
            <a:off x="397548" y="2842370"/>
            <a:ext cx="3167983" cy="369332"/>
          </a:xfrm>
          <a:prstGeom prst="rect">
            <a:avLst/>
          </a:prstGeom>
          <a:noFill/>
        </p:spPr>
        <p:txBody>
          <a:bodyPr vert="horz" wrap="none" rtlCol="0">
            <a:spAutoFit/>
          </a:bodyPr>
          <a:lstStyle/>
          <a:p>
            <a:r>
              <a:rPr lang="ru-RU" b="1" dirty="0">
                <a:solidFill>
                  <a:prstClr val="black"/>
                </a:solidFill>
                <a:latin typeface="Arial" panose="020B0604020202020204" pitchFamily="34" charset="0"/>
                <a:cs typeface="Arial" panose="020B0604020202020204" pitchFamily="34" charset="0"/>
              </a:rPr>
              <a:t>Информация для доступа</a:t>
            </a:r>
            <a:endParaRPr lang="en-CA" b="1" dirty="0">
              <a:solidFill>
                <a:prstClr val="black"/>
              </a:solidFill>
              <a:latin typeface="Arial" panose="020B0604020202020204" pitchFamily="34" charset="0"/>
              <a:cs typeface="Arial" panose="020B0604020202020204" pitchFamily="34" charset="0"/>
            </a:endParaRPr>
          </a:p>
        </p:txBody>
      </p:sp>
      <p:sp>
        <p:nvSpPr>
          <p:cNvPr id="42" name="Прямоугольник 41"/>
          <p:cNvSpPr/>
          <p:nvPr/>
        </p:nvSpPr>
        <p:spPr>
          <a:xfrm>
            <a:off x="7781421" y="1904875"/>
            <a:ext cx="1691489" cy="461665"/>
          </a:xfrm>
          <a:prstGeom prst="rect">
            <a:avLst/>
          </a:prstGeom>
        </p:spPr>
        <p:txBody>
          <a:bodyPr wrap="none">
            <a:spAutoFit/>
          </a:bodyPr>
          <a:lstStyle/>
          <a:p>
            <a:r>
              <a:rPr lang="ru-RU" sz="2400" b="1" dirty="0">
                <a:solidFill>
                  <a:prstClr val="black"/>
                </a:solidFill>
                <a:latin typeface="Arial" panose="020B0604020202020204" pitchFamily="34" charset="0"/>
                <a:cs typeface="Arial" panose="020B0604020202020204" pitchFamily="34" charset="0"/>
              </a:rPr>
              <a:t>Сценарий</a:t>
            </a:r>
          </a:p>
        </p:txBody>
      </p:sp>
      <p:sp>
        <p:nvSpPr>
          <p:cNvPr id="44" name="TextBox 43"/>
          <p:cNvSpPr txBox="1"/>
          <p:nvPr/>
        </p:nvSpPr>
        <p:spPr>
          <a:xfrm>
            <a:off x="879835" y="5878862"/>
            <a:ext cx="3602909" cy="400110"/>
          </a:xfrm>
          <a:prstGeom prst="rect">
            <a:avLst/>
          </a:prstGeom>
          <a:noFill/>
        </p:spPr>
        <p:txBody>
          <a:bodyPr vert="horz" wrap="none" rtlCol="0">
            <a:spAutoFit/>
          </a:bodyPr>
          <a:lstStyle/>
          <a:p>
            <a:r>
              <a:rPr lang="ru-RU" sz="2000" b="1" dirty="0">
                <a:solidFill>
                  <a:srgbClr val="C00000"/>
                </a:solidFill>
                <a:latin typeface="Segoe UI"/>
              </a:rPr>
              <a:t>Расчетное время: </a:t>
            </a:r>
            <a:r>
              <a:rPr lang="en-US" sz="2000" b="1" dirty="0">
                <a:solidFill>
                  <a:srgbClr val="C00000"/>
                </a:solidFill>
                <a:latin typeface="Segoe UI"/>
              </a:rPr>
              <a:t>60</a:t>
            </a:r>
            <a:r>
              <a:rPr lang="ru-RU" sz="2000" b="1" dirty="0">
                <a:solidFill>
                  <a:srgbClr val="C00000"/>
                </a:solidFill>
                <a:latin typeface="Segoe UI"/>
              </a:rPr>
              <a:t> минут</a:t>
            </a:r>
            <a:endParaRPr lang="en-CA" sz="2000" b="1" dirty="0">
              <a:solidFill>
                <a:srgbClr val="C00000"/>
              </a:solidFill>
              <a:latin typeface="Segoe UI"/>
            </a:endParaRPr>
          </a:p>
        </p:txBody>
      </p:sp>
      <p:sp>
        <p:nvSpPr>
          <p:cNvPr id="5" name="Прямоугольник 4"/>
          <p:cNvSpPr/>
          <p:nvPr/>
        </p:nvSpPr>
        <p:spPr>
          <a:xfrm>
            <a:off x="6260887" y="2635137"/>
            <a:ext cx="5111051" cy="3949799"/>
          </a:xfrm>
          <a:prstGeom prst="rect">
            <a:avLst/>
          </a:prstGeom>
        </p:spPr>
        <p:txBody>
          <a:bodyPr wrap="square">
            <a:spAutoFit/>
          </a:bodyPr>
          <a:lstStyle/>
          <a:p>
            <a:pPr algn="just">
              <a:spcBef>
                <a:spcPts val="600"/>
              </a:spcBef>
              <a:spcAft>
                <a:spcPts val="1000"/>
              </a:spcAft>
            </a:pPr>
            <a:r>
              <a:rPr lang="ru-RU" sz="1600" dirty="0">
                <a:latin typeface="Arial" panose="020B0604020202020204" pitchFamily="34" charset="0"/>
                <a:ea typeface="SimSun" panose="02010600030101010101" pitchFamily="2" charset="-122"/>
                <a:cs typeface="Arial" panose="020B0604020202020204" pitchFamily="34" charset="0"/>
              </a:rPr>
              <a:t>A. </a:t>
            </a:r>
            <a:r>
              <a:rPr lang="ru-RU" sz="1600" dirty="0" err="1">
                <a:latin typeface="Arial" panose="020B0604020202020204" pitchFamily="34" charset="0"/>
                <a:ea typeface="SimSun" panose="02010600030101010101" pitchFamily="2" charset="-122"/>
                <a:cs typeface="Arial" panose="020B0604020202020204" pitchFamily="34" charset="0"/>
              </a:rPr>
              <a:t>Datum</a:t>
            </a:r>
            <a:r>
              <a:rPr lang="ru-RU" sz="1600" dirty="0">
                <a:latin typeface="Arial" panose="020B0604020202020204" pitchFamily="34" charset="0"/>
                <a:ea typeface="SimSun" panose="02010600030101010101" pitchFamily="2" charset="-122"/>
                <a:cs typeface="Arial" panose="020B0604020202020204" pitchFamily="34" charset="0"/>
              </a:rPr>
              <a:t> </a:t>
            </a:r>
            <a:r>
              <a:rPr lang="ru-RU" sz="1600" dirty="0" err="1">
                <a:latin typeface="Arial" panose="020B0604020202020204" pitchFamily="34" charset="0"/>
                <a:ea typeface="SimSun" panose="02010600030101010101" pitchFamily="2" charset="-122"/>
                <a:cs typeface="Arial" panose="020B0604020202020204" pitchFamily="34" charset="0"/>
              </a:rPr>
              <a:t>Corporation</a:t>
            </a:r>
            <a:r>
              <a:rPr lang="ru-RU" sz="1600" dirty="0">
                <a:latin typeface="Arial" panose="020B0604020202020204" pitchFamily="34" charset="0"/>
                <a:ea typeface="SimSun" panose="02010600030101010101" pitchFamily="2" charset="-122"/>
                <a:cs typeface="Arial" panose="020B0604020202020204" pitchFamily="34" charset="0"/>
              </a:rPr>
              <a:t> имеет </a:t>
            </a:r>
            <a:r>
              <a:rPr lang="en-US" sz="1600" dirty="0">
                <a:latin typeface="Arial" panose="020B0604020202020204" pitchFamily="34" charset="0"/>
                <a:ea typeface="SimSun" panose="02010600030101010101" pitchFamily="2" charset="-122"/>
                <a:cs typeface="Arial" panose="020B0604020202020204" pitchFamily="34" charset="0"/>
              </a:rPr>
              <a:t>I</a:t>
            </a:r>
            <a:r>
              <a:rPr lang="ru-RU" sz="1600" dirty="0">
                <a:latin typeface="Arial" panose="020B0604020202020204" pitchFamily="34" charset="0"/>
                <a:ea typeface="SimSun" panose="02010600030101010101" pitchFamily="2" charset="-122"/>
                <a:cs typeface="Arial" panose="020B0604020202020204" pitchFamily="34" charset="0"/>
              </a:rPr>
              <a:t>Т-</a:t>
            </a:r>
            <a:r>
              <a:rPr lang="ru-RU" sz="1600" dirty="0" err="1">
                <a:latin typeface="Arial" panose="020B0604020202020204" pitchFamily="34" charset="0"/>
                <a:ea typeface="SimSun" panose="02010600030101010101" pitchFamily="2" charset="-122"/>
                <a:cs typeface="Arial" panose="020B0604020202020204" pitchFamily="34" charset="0"/>
              </a:rPr>
              <a:t>офи</a:t>
            </a:r>
            <a:r>
              <a:rPr lang="ru-RU" sz="1600" dirty="0">
                <a:latin typeface="Arial" panose="020B0604020202020204" pitchFamily="34" charset="0"/>
                <a:ea typeface="SimSun" panose="02010600030101010101" pitchFamily="2" charset="-122"/>
                <a:cs typeface="Arial" panose="020B0604020202020204" pitchFamily="34" charset="0"/>
              </a:rPr>
              <a:t> и центр обработки данных в Лондоне. A. </a:t>
            </a:r>
            <a:r>
              <a:rPr lang="ru-RU" sz="1600" dirty="0" err="1">
                <a:latin typeface="Arial" panose="020B0604020202020204" pitchFamily="34" charset="0"/>
                <a:ea typeface="SimSun" panose="02010600030101010101" pitchFamily="2" charset="-122"/>
                <a:cs typeface="Arial" panose="020B0604020202020204" pitchFamily="34" charset="0"/>
              </a:rPr>
              <a:t>Datum</a:t>
            </a:r>
            <a:r>
              <a:rPr lang="ru-RU" sz="1600" dirty="0">
                <a:latin typeface="Arial" panose="020B0604020202020204" pitchFamily="34" charset="0"/>
                <a:ea typeface="SimSun" panose="02010600030101010101" pitchFamily="2" charset="-122"/>
                <a:cs typeface="Arial" panose="020B0604020202020204" pitchFamily="34" charset="0"/>
              </a:rPr>
              <a:t> недавно развернула инфраструктуру для </a:t>
            </a:r>
            <a:r>
              <a:rPr lang="ru-RU" sz="1600" dirty="0" err="1">
                <a:latin typeface="Arial" panose="020B0604020202020204" pitchFamily="34" charset="0"/>
                <a:ea typeface="SimSun" panose="02010600030101010101" pitchFamily="2" charset="-122"/>
                <a:cs typeface="Arial" panose="020B0604020202020204" pitchFamily="34" charset="0"/>
              </a:rPr>
              <a:t>Windows</a:t>
            </a:r>
            <a:r>
              <a:rPr lang="ru-RU" sz="1600" dirty="0">
                <a:latin typeface="Arial" panose="020B0604020202020204" pitchFamily="34" charset="0"/>
                <a:ea typeface="SimSun" panose="02010600030101010101" pitchFamily="2" charset="-122"/>
                <a:cs typeface="Arial" panose="020B0604020202020204" pitchFamily="34" charset="0"/>
              </a:rPr>
              <a:t> </a:t>
            </a:r>
            <a:r>
              <a:rPr lang="ru-RU" sz="1600" dirty="0" err="1">
                <a:latin typeface="Arial" panose="020B0604020202020204" pitchFamily="34" charset="0"/>
                <a:ea typeface="SimSun" panose="02010600030101010101" pitchFamily="2" charset="-122"/>
                <a:cs typeface="Arial" panose="020B0604020202020204" pitchFamily="34" charset="0"/>
              </a:rPr>
              <a:t>Server</a:t>
            </a:r>
            <a:r>
              <a:rPr lang="ru-RU" sz="1600" dirty="0">
                <a:latin typeface="Arial" panose="020B0604020202020204" pitchFamily="34" charset="0"/>
                <a:ea typeface="SimSun" panose="02010600030101010101" pitchFamily="2" charset="-122"/>
                <a:cs typeface="Arial" panose="020B0604020202020204" pitchFamily="34" charset="0"/>
              </a:rPr>
              <a:t> 2012 с клиентами ОС </a:t>
            </a:r>
            <a:r>
              <a:rPr lang="ru-RU" sz="1600" dirty="0" err="1">
                <a:latin typeface="Arial" panose="020B0604020202020204" pitchFamily="34" charset="0"/>
                <a:ea typeface="SimSun" panose="02010600030101010101" pitchFamily="2" charset="-122"/>
                <a:cs typeface="Arial" panose="020B0604020202020204" pitchFamily="34" charset="0"/>
              </a:rPr>
              <a:t>Windows</a:t>
            </a:r>
            <a:r>
              <a:rPr lang="ru-RU" sz="1600" dirty="0">
                <a:latin typeface="Arial" panose="020B0604020202020204" pitchFamily="34" charset="0"/>
                <a:ea typeface="SimSun" panose="02010600030101010101" pitchFamily="2" charset="-122"/>
                <a:cs typeface="Arial" panose="020B0604020202020204" pitchFamily="34" charset="0"/>
              </a:rPr>
              <a:t> 8.</a:t>
            </a:r>
          </a:p>
          <a:p>
            <a:pPr algn="just">
              <a:spcBef>
                <a:spcPts val="600"/>
              </a:spcBef>
              <a:spcAft>
                <a:spcPts val="1000"/>
              </a:spcAft>
            </a:pPr>
            <a:r>
              <a:rPr lang="ru-RU" sz="1600" dirty="0">
                <a:latin typeface="Arial" panose="020B0604020202020204" pitchFamily="34" charset="0"/>
                <a:ea typeface="SimSun" panose="02010600030101010101" pitchFamily="2" charset="-122"/>
                <a:cs typeface="Arial" panose="020B0604020202020204" pitchFamily="34" charset="0"/>
              </a:rPr>
              <a:t>Вас недавно повысили и теперь Вы работаете в команде по поддержке серверов. Одним из ваших первых заданий является настройка служб инфраструктуры для нового филиала. В рамках этого задания, вам нужно настроить DHCP-сервер, который будет предоставлять IP-адреса и настройки клиентским компьютерам. На серверах IP-адреса настроены статически и не используется DHCP.</a:t>
            </a:r>
          </a:p>
          <a:p>
            <a:pPr algn="just">
              <a:spcBef>
                <a:spcPts val="600"/>
              </a:spcBef>
              <a:spcAft>
                <a:spcPts val="1000"/>
              </a:spcAft>
            </a:pPr>
            <a:endParaRPr lang="en-CA" sz="1600" dirty="0">
              <a:latin typeface="Arial" panose="020B0604020202020204" pitchFamily="34" charset="0"/>
              <a:ea typeface="SimSun" panose="02010600030101010101" pitchFamily="2" charset="-122"/>
              <a:cs typeface="Arial" panose="020B0604020202020204" pitchFamily="34" charset="0"/>
            </a:endParaRPr>
          </a:p>
        </p:txBody>
      </p:sp>
      <p:sp>
        <p:nvSpPr>
          <p:cNvPr id="15" name="TextBox 14"/>
          <p:cNvSpPr txBox="1"/>
          <p:nvPr/>
        </p:nvSpPr>
        <p:spPr>
          <a:xfrm>
            <a:off x="522398" y="3367877"/>
            <a:ext cx="4859227" cy="1815882"/>
          </a:xfrm>
          <a:prstGeom prst="rect">
            <a:avLst/>
          </a:prstGeom>
          <a:noFill/>
        </p:spPr>
        <p:txBody>
          <a:bodyPr vert="horz" wrap="square" rtlCol="0">
            <a:spAutoFit/>
          </a:bodyPr>
          <a:lstStyle/>
          <a:p>
            <a:pPr>
              <a:tabLst>
                <a:tab pos="2112963" algn="l"/>
              </a:tabLst>
            </a:pPr>
            <a:r>
              <a:rPr lang="ru-RU" sz="1600" b="0" i="0" u="none" strike="noStrike" baseline="0" dirty="0">
                <a:latin typeface="Arial" panose="020B0604020202020204" pitchFamily="34" charset="0"/>
                <a:cs typeface="Arial" panose="020B0604020202020204" pitchFamily="34" charset="0"/>
              </a:rPr>
              <a:t>Виртуальные</a:t>
            </a:r>
            <a:r>
              <a:rPr lang="ru-RU" sz="1600" b="0" i="0" u="none" strike="noStrike" dirty="0">
                <a:latin typeface="Arial" panose="020B0604020202020204" pitchFamily="34" charset="0"/>
                <a:cs typeface="Arial" panose="020B0604020202020204" pitchFamily="34" charset="0"/>
              </a:rPr>
              <a:t> машины</a:t>
            </a:r>
            <a:r>
              <a:rPr lang="en-US" sz="1600" b="0" i="0" u="none" strike="noStrike" baseline="0" dirty="0">
                <a:latin typeface="Arial" panose="020B0604020202020204" pitchFamily="34" charset="0"/>
                <a:cs typeface="Arial" panose="020B0604020202020204" pitchFamily="34" charset="0"/>
              </a:rPr>
              <a:t>	         </a:t>
            </a:r>
            <a:r>
              <a:rPr lang="en-US" sz="1600" b="1" i="0" u="none" strike="noStrike" baseline="0" dirty="0">
                <a:latin typeface="Arial" panose="020B0604020202020204" pitchFamily="34" charset="0"/>
                <a:cs typeface="Arial" panose="020B0604020202020204" pitchFamily="34" charset="0"/>
              </a:rPr>
              <a:t>20410D‑LON‑DC1</a:t>
            </a:r>
          </a:p>
          <a:p>
            <a:pPr>
              <a:tabLst>
                <a:tab pos="2112963" algn="l"/>
              </a:tabLst>
            </a:pPr>
            <a:r>
              <a:rPr lang="en-US" sz="1600" b="1" i="0" u="none" strike="noStrike" baseline="0" dirty="0">
                <a:latin typeface="Arial" panose="020B0604020202020204" pitchFamily="34" charset="0"/>
                <a:cs typeface="Arial" panose="020B0604020202020204" pitchFamily="34" charset="0"/>
              </a:rPr>
              <a:t>	</a:t>
            </a:r>
            <a:r>
              <a:rPr lang="ru-RU" sz="1600" b="1" i="0" u="none" strike="noStrike" baseline="0" dirty="0">
                <a:latin typeface="Arial" panose="020B0604020202020204" pitchFamily="34" charset="0"/>
                <a:cs typeface="Arial" panose="020B0604020202020204" pitchFamily="34" charset="0"/>
              </a:rPr>
              <a:t>         </a:t>
            </a:r>
            <a:r>
              <a:rPr lang="en-US" sz="1600" b="1" i="0" u="none" strike="noStrike" baseline="0" dirty="0">
                <a:latin typeface="Arial" panose="020B0604020202020204" pitchFamily="34" charset="0"/>
                <a:cs typeface="Arial" panose="020B0604020202020204" pitchFamily="34" charset="0"/>
              </a:rPr>
              <a:t>20410D‑LON‑SVR1</a:t>
            </a:r>
          </a:p>
          <a:p>
            <a:pPr>
              <a:tabLst>
                <a:tab pos="2112963" algn="l"/>
              </a:tabLst>
            </a:pPr>
            <a:r>
              <a:rPr lang="en-US" sz="1600" b="1" i="0" u="none" strike="noStrike" baseline="0" dirty="0">
                <a:latin typeface="Arial" panose="020B0604020202020204" pitchFamily="34" charset="0"/>
                <a:cs typeface="Arial" panose="020B0604020202020204" pitchFamily="34" charset="0"/>
              </a:rPr>
              <a:t>	</a:t>
            </a:r>
            <a:r>
              <a:rPr lang="ru-RU" sz="1600" b="1" i="0" u="none" strike="noStrike" baseline="0" dirty="0">
                <a:latin typeface="Arial" panose="020B0604020202020204" pitchFamily="34" charset="0"/>
                <a:cs typeface="Arial" panose="020B0604020202020204" pitchFamily="34" charset="0"/>
              </a:rPr>
              <a:t>         </a:t>
            </a:r>
            <a:r>
              <a:rPr lang="en-US" sz="1600" b="1" i="0" u="none" strike="noStrike" baseline="0" dirty="0">
                <a:latin typeface="Arial" panose="020B0604020202020204" pitchFamily="34" charset="0"/>
                <a:cs typeface="Arial" panose="020B0604020202020204" pitchFamily="34" charset="0"/>
              </a:rPr>
              <a:t>20410D‑LON‑RTR</a:t>
            </a:r>
          </a:p>
          <a:p>
            <a:pPr>
              <a:tabLst>
                <a:tab pos="2112963" algn="l"/>
              </a:tabLst>
            </a:pPr>
            <a:r>
              <a:rPr lang="en-US" sz="1600" b="1" i="0" u="none" strike="noStrike" baseline="0" dirty="0">
                <a:latin typeface="Arial" panose="020B0604020202020204" pitchFamily="34" charset="0"/>
                <a:cs typeface="Arial" panose="020B0604020202020204" pitchFamily="34" charset="0"/>
              </a:rPr>
              <a:t>	</a:t>
            </a:r>
            <a:r>
              <a:rPr lang="ru-RU" sz="1600" b="1" i="0" u="none" strike="noStrike" baseline="0" dirty="0">
                <a:latin typeface="Arial" panose="020B0604020202020204" pitchFamily="34" charset="0"/>
                <a:cs typeface="Arial" panose="020B0604020202020204" pitchFamily="34" charset="0"/>
              </a:rPr>
              <a:t>         </a:t>
            </a:r>
            <a:r>
              <a:rPr lang="en-US" sz="1600" b="1" i="0" u="none" strike="noStrike" baseline="0" dirty="0">
                <a:latin typeface="Arial" panose="020B0604020202020204" pitchFamily="34" charset="0"/>
                <a:cs typeface="Arial" panose="020B0604020202020204" pitchFamily="34" charset="0"/>
              </a:rPr>
              <a:t>20410D‑LON‑CL1</a:t>
            </a:r>
          </a:p>
          <a:p>
            <a:pPr>
              <a:tabLst>
                <a:tab pos="2112963" algn="l"/>
              </a:tabLst>
            </a:pPr>
            <a:r>
              <a:rPr lang="en-US" sz="1600" b="1" i="0" u="none" strike="noStrike" baseline="0" dirty="0">
                <a:latin typeface="Arial" panose="020B0604020202020204" pitchFamily="34" charset="0"/>
                <a:cs typeface="Arial" panose="020B0604020202020204" pitchFamily="34" charset="0"/>
              </a:rPr>
              <a:t>	</a:t>
            </a:r>
            <a:r>
              <a:rPr lang="ru-RU" sz="1600" b="1" i="0" u="none" strike="noStrike" baseline="0" dirty="0">
                <a:latin typeface="Arial" panose="020B0604020202020204" pitchFamily="34" charset="0"/>
                <a:cs typeface="Arial" panose="020B0604020202020204" pitchFamily="34" charset="0"/>
              </a:rPr>
              <a:t>         </a:t>
            </a:r>
            <a:r>
              <a:rPr lang="en-US" sz="1600" b="1" i="0" u="none" strike="noStrike" baseline="0" dirty="0">
                <a:latin typeface="Arial" panose="020B0604020202020204" pitchFamily="34" charset="0"/>
                <a:cs typeface="Arial" panose="020B0604020202020204" pitchFamily="34" charset="0"/>
              </a:rPr>
              <a:t>20410D‑LON‑CL2</a:t>
            </a:r>
          </a:p>
          <a:p>
            <a:pPr>
              <a:tabLst>
                <a:tab pos="2112963" algn="l"/>
              </a:tabLst>
            </a:pPr>
            <a:r>
              <a:rPr lang="ru-RU" sz="1600" dirty="0">
                <a:latin typeface="Arial" panose="020B0604020202020204" pitchFamily="34" charset="0"/>
                <a:cs typeface="Arial" panose="020B0604020202020204" pitchFamily="34" charset="0"/>
              </a:rPr>
              <a:t>Имя пользователя</a:t>
            </a:r>
            <a:r>
              <a:rPr lang="en-US" sz="1600" b="0" i="0" u="none" strike="noStrike" baseline="0" dirty="0">
                <a:latin typeface="Arial" panose="020B0604020202020204" pitchFamily="34" charset="0"/>
                <a:cs typeface="Arial" panose="020B0604020202020204" pitchFamily="34" charset="0"/>
              </a:rPr>
              <a:t>	   </a:t>
            </a:r>
            <a:r>
              <a:rPr lang="en-US" sz="1600" b="1" i="0" u="none" strike="noStrike" baseline="0" dirty="0" err="1">
                <a:latin typeface="Arial" panose="020B0604020202020204" pitchFamily="34" charset="0"/>
                <a:cs typeface="Arial" panose="020B0604020202020204" pitchFamily="34" charset="0"/>
              </a:rPr>
              <a:t>Adatum</a:t>
            </a:r>
            <a:r>
              <a:rPr lang="en-US" sz="1600" b="1" i="0" u="none" strike="noStrike" baseline="0" dirty="0">
                <a:latin typeface="Arial" panose="020B0604020202020204" pitchFamily="34" charset="0"/>
                <a:cs typeface="Arial" panose="020B0604020202020204" pitchFamily="34" charset="0"/>
              </a:rPr>
              <a:t>\Administrator	</a:t>
            </a:r>
            <a:endParaRPr lang="en-US" sz="1600" b="0" i="0" u="none" strike="noStrike" baseline="0" dirty="0">
              <a:latin typeface="Arial" panose="020B0604020202020204" pitchFamily="34" charset="0"/>
              <a:cs typeface="Arial" panose="020B0604020202020204" pitchFamily="34" charset="0"/>
            </a:endParaRPr>
          </a:p>
          <a:p>
            <a:pPr>
              <a:tabLst>
                <a:tab pos="2112963" algn="l"/>
              </a:tabLst>
            </a:pPr>
            <a:r>
              <a:rPr lang="ru-RU" sz="1600" b="0" i="0" u="none" strike="noStrike" baseline="0" dirty="0">
                <a:latin typeface="Arial" panose="020B0604020202020204" pitchFamily="34" charset="0"/>
                <a:cs typeface="Arial" panose="020B0604020202020204" pitchFamily="34" charset="0"/>
              </a:rPr>
              <a:t>Пароль</a:t>
            </a:r>
            <a:r>
              <a:rPr lang="en-US" sz="1600" b="0" i="0" u="none" strike="noStrike" baseline="0" dirty="0">
                <a:latin typeface="Arial" panose="020B0604020202020204" pitchFamily="34" charset="0"/>
                <a:cs typeface="Arial" panose="020B0604020202020204" pitchFamily="34" charset="0"/>
              </a:rPr>
              <a:t>	   </a:t>
            </a:r>
            <a:r>
              <a:rPr lang="en-US" sz="1600" b="1" i="0" u="none" strike="noStrike" baseline="0" dirty="0">
                <a:latin typeface="Arial" panose="020B0604020202020204" pitchFamily="34" charset="0"/>
                <a:cs typeface="Arial" panose="020B0604020202020204" pitchFamily="34" charset="0"/>
              </a:rPr>
              <a:t>Pa$$w0rd</a:t>
            </a:r>
            <a:endParaRPr lang="en-US" sz="16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12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744"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p>
        </p:txBody>
      </p:sp>
      <p:sp>
        <p:nvSpPr>
          <p:cNvPr id="7" name="Прямоугольник 6"/>
          <p:cNvSpPr/>
          <p:nvPr/>
        </p:nvSpPr>
        <p:spPr>
          <a:xfrm>
            <a:off x="500744" y="1126179"/>
            <a:ext cx="7496693" cy="2092881"/>
          </a:xfrm>
          <a:prstGeom prst="rect">
            <a:avLst/>
          </a:prstGeom>
        </p:spPr>
        <p:txBody>
          <a:bodyPr wrap="square">
            <a:spAutoFit/>
          </a:bodyPr>
          <a:lstStyle/>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Обзор роли сервера </a:t>
            </a:r>
            <a:r>
              <a:rPr lang="en-CA" sz="2200" dirty="0">
                <a:latin typeface="Arial" panose="020B0604020202020204" pitchFamily="34" charset="0"/>
                <a:cs typeface="Arial" panose="020B0604020202020204" pitchFamily="34" charset="0"/>
              </a:rPr>
              <a:t>DHCP 
</a:t>
            </a:r>
            <a:r>
              <a:rPr lang="ru-RU" sz="2200" dirty="0">
                <a:latin typeface="Arial" panose="020B0604020202020204" pitchFamily="34" charset="0"/>
                <a:cs typeface="Arial" panose="020B0604020202020204" pitchFamily="34" charset="0"/>
              </a:rPr>
              <a:t>Конфигурация</a:t>
            </a:r>
            <a:r>
              <a:rPr lang="en-CA" sz="2200" dirty="0">
                <a:latin typeface="Arial" panose="020B0604020202020204" pitchFamily="34" charset="0"/>
                <a:cs typeface="Arial" panose="020B0604020202020204" pitchFamily="34" charset="0"/>
              </a:rPr>
              <a:t> DHCP Scopes
</a:t>
            </a:r>
            <a:r>
              <a:rPr lang="ru-RU" sz="2200" dirty="0">
                <a:latin typeface="Arial" panose="020B0604020202020204" pitchFamily="34" charset="0"/>
                <a:cs typeface="Arial" panose="020B0604020202020204" pitchFamily="34" charset="0"/>
              </a:rPr>
              <a:t>Управление базой данных </a:t>
            </a:r>
            <a:r>
              <a:rPr lang="en-CA" sz="2200" dirty="0">
                <a:latin typeface="Arial" panose="020B0604020202020204" pitchFamily="34" charset="0"/>
                <a:cs typeface="Arial" panose="020B0604020202020204" pitchFamily="34" charset="0"/>
              </a:rPr>
              <a:t>DHCP 
</a:t>
            </a:r>
            <a:r>
              <a:rPr lang="ru-RU" sz="2200" dirty="0">
                <a:latin typeface="Arial" panose="020B0604020202020204" pitchFamily="34" charset="0"/>
                <a:cs typeface="Arial" panose="020B0604020202020204" pitchFamily="34" charset="0"/>
              </a:rPr>
              <a:t>Безопасность и мониторинг протокола</a:t>
            </a:r>
            <a:r>
              <a:rPr lang="en-CA" sz="2200" dirty="0">
                <a:latin typeface="Arial" panose="020B0604020202020204" pitchFamily="34" charset="0"/>
                <a:cs typeface="Arial" panose="020B0604020202020204" pitchFamily="34" charset="0"/>
              </a:rPr>
              <a:t> DHCP</a:t>
            </a:r>
          </a:p>
          <a:p>
            <a:pPr marL="457200" lvl="0" indent="-457200" fontAlgn="base">
              <a:spcBef>
                <a:spcPts val="600"/>
              </a:spcBef>
              <a:spcAft>
                <a:spcPct val="0"/>
              </a:spcAft>
              <a:buClr>
                <a:srgbClr val="0070C0"/>
              </a:buClr>
              <a:buSzPct val="90000"/>
              <a:buFont typeface="Wingdings" panose="05000000000000000000" pitchFamily="2" charset="2"/>
              <a:buChar char="Ø"/>
            </a:pP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371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11" y="81485"/>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лабораторной работы</a:t>
            </a:r>
          </a:p>
        </p:txBody>
      </p:sp>
      <p:sp>
        <p:nvSpPr>
          <p:cNvPr id="13" name="Text Placeholder 2"/>
          <p:cNvSpPr txBox="1">
            <a:spLocks/>
          </p:cNvSpPr>
          <p:nvPr/>
        </p:nvSpPr>
        <p:spPr bwMode="auto">
          <a:xfrm>
            <a:off x="365111" y="1309036"/>
            <a:ext cx="7750189" cy="31200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454025" lvl="0" indent="-454025" algn="just">
              <a:buFont typeface="Wingdings" panose="05000000000000000000" pitchFamily="2" charset="2"/>
              <a:buChar char="Ø"/>
              <a:defRPr/>
            </a:pPr>
            <a:r>
              <a:rPr lang="ru-RU" sz="2200" kern="0" dirty="0">
                <a:solidFill>
                  <a:srgbClr val="000000"/>
                </a:solidFill>
                <a:latin typeface="Arial" panose="020B0604020202020204" pitchFamily="34" charset="0"/>
                <a:cs typeface="Arial" panose="020B0604020202020204" pitchFamily="34" charset="0"/>
              </a:rPr>
              <a:t>Какую цель имеют DHCP-области?</a:t>
            </a:r>
          </a:p>
          <a:p>
            <a:pPr marL="454025" lvl="0" indent="-454025" algn="just">
              <a:buFont typeface="Wingdings" panose="05000000000000000000" pitchFamily="2" charset="2"/>
              <a:buChar char="Ø"/>
              <a:defRPr/>
            </a:pPr>
            <a:r>
              <a:rPr lang="ru-RU" sz="2200" kern="0" dirty="0">
                <a:solidFill>
                  <a:srgbClr val="000000"/>
                </a:solidFill>
                <a:latin typeface="Arial" panose="020B0604020202020204" pitchFamily="34" charset="0"/>
                <a:cs typeface="Arial" panose="020B0604020202020204" pitchFamily="34" charset="0"/>
              </a:rPr>
              <a:t>Как следует настроить компьютер, чтобы он получил IP-адрес от DHCP-сервера?</a:t>
            </a:r>
          </a:p>
          <a:p>
            <a:pPr marL="454025" lvl="0" indent="-454025" algn="just">
              <a:buFont typeface="Wingdings" panose="05000000000000000000" pitchFamily="2" charset="2"/>
              <a:buChar char="Ø"/>
              <a:defRPr/>
            </a:pPr>
            <a:r>
              <a:rPr lang="ru-RU" sz="2200" kern="0" dirty="0">
                <a:solidFill>
                  <a:srgbClr val="000000"/>
                </a:solidFill>
                <a:latin typeface="Arial" panose="020B0604020202020204" pitchFamily="34" charset="0"/>
                <a:cs typeface="Arial" panose="020B0604020202020204" pitchFamily="34" charset="0"/>
              </a:rPr>
              <a:t>Почему Вам необходим MAC-адрес для резервирования DHCP-сервера?</a:t>
            </a:r>
          </a:p>
          <a:p>
            <a:pPr marL="454025" lvl="0" indent="-454025" algn="just">
              <a:buFont typeface="Wingdings" panose="05000000000000000000" pitchFamily="2" charset="2"/>
              <a:buChar char="Ø"/>
              <a:defRPr/>
            </a:pPr>
            <a:r>
              <a:rPr lang="ru-RU" sz="2200" kern="0" dirty="0">
                <a:solidFill>
                  <a:srgbClr val="000000"/>
                </a:solidFill>
                <a:latin typeface="Arial" panose="020B0604020202020204" pitchFamily="34" charset="0"/>
                <a:cs typeface="Arial" panose="020B0604020202020204" pitchFamily="34" charset="0"/>
              </a:rPr>
              <a:t>Какая информация потребуется Вам, если вы хотите настроить DHCP </a:t>
            </a:r>
            <a:r>
              <a:rPr lang="ru-RU" sz="2200" kern="0" dirty="0" err="1">
                <a:solidFill>
                  <a:srgbClr val="000000"/>
                </a:solidFill>
                <a:latin typeface="Arial" panose="020B0604020202020204" pitchFamily="34" charset="0"/>
                <a:cs typeface="Arial" panose="020B0604020202020204" pitchFamily="34" charset="0"/>
              </a:rPr>
              <a:t>relay</a:t>
            </a:r>
            <a:r>
              <a:rPr lang="ru-RU" sz="2200" kern="0" dirty="0">
                <a:solidFill>
                  <a:srgbClr val="000000"/>
                </a:solidFill>
                <a:latin typeface="Arial" panose="020B0604020202020204" pitchFamily="34" charset="0"/>
                <a:cs typeface="Arial" panose="020B0604020202020204" pitchFamily="34" charset="0"/>
              </a:rPr>
              <a:t> </a:t>
            </a:r>
            <a:r>
              <a:rPr lang="ru-RU" sz="2200" kern="0" dirty="0" err="1">
                <a:solidFill>
                  <a:srgbClr val="000000"/>
                </a:solidFill>
                <a:latin typeface="Arial" panose="020B0604020202020204" pitchFamily="34" charset="0"/>
                <a:cs typeface="Arial" panose="020B0604020202020204" pitchFamily="34" charset="0"/>
              </a:rPr>
              <a:t>agent</a:t>
            </a:r>
            <a:r>
              <a:rPr lang="ru-RU" sz="2200" kern="0" dirty="0">
                <a:solidFill>
                  <a:srgbClr val="000000"/>
                </a:solidFill>
                <a:latin typeface="Arial" panose="020B0604020202020204" pitchFamily="34" charset="0"/>
                <a:cs typeface="Arial" panose="020B0604020202020204" pitchFamily="34" charset="0"/>
              </a:rPr>
              <a:t>?</a:t>
            </a:r>
          </a:p>
          <a:p>
            <a:pPr marL="454025" marR="0" lvl="0" indent="-454025" algn="just"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476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624" y="81485"/>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p>
        </p:txBody>
      </p:sp>
      <p:sp>
        <p:nvSpPr>
          <p:cNvPr id="13" name="Text Placeholder 2"/>
          <p:cNvSpPr txBox="1">
            <a:spLocks/>
          </p:cNvSpPr>
          <p:nvPr/>
        </p:nvSpPr>
        <p:spPr bwMode="auto">
          <a:xfrm>
            <a:off x="507821" y="1346841"/>
            <a:ext cx="8119156" cy="23902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indent="-360000">
              <a:buFont typeface="Wingdings" panose="05000000000000000000" pitchFamily="2" charset="2"/>
              <a:buChar char="Ø"/>
            </a:pPr>
            <a:r>
              <a:rPr lang="ru-RU" sz="2200" dirty="0">
                <a:latin typeface="Arial" panose="020B0604020202020204" pitchFamily="34" charset="0"/>
                <a:cs typeface="Arial" panose="020B0604020202020204" pitchFamily="34" charset="0"/>
              </a:rPr>
              <a:t>Обзорные вопросы</a:t>
            </a:r>
            <a:r>
              <a:rPr lang="en-CA"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Рекомендации</a:t>
            </a:r>
            <a:r>
              <a:rPr lang="en-CA" sz="220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Инструментарий</a:t>
            </a: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89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9561" y="102911"/>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a:t>
            </a:r>
            <a:r>
              <a:rPr lang="en-US" sz="3600" dirty="0">
                <a:solidFill>
                  <a:schemeClr val="bg1"/>
                </a:solidFill>
                <a:latin typeface="+mj-lt"/>
              </a:rPr>
              <a:t> 1</a:t>
            </a:r>
            <a:r>
              <a:rPr lang="ru-RU" sz="3600" dirty="0">
                <a:solidFill>
                  <a:schemeClr val="bg1"/>
                </a:solidFill>
                <a:latin typeface="+mj-lt"/>
              </a:rPr>
              <a:t>.</a:t>
            </a:r>
            <a:r>
              <a:rPr lang="en-US" sz="3600" dirty="0">
                <a:solidFill>
                  <a:schemeClr val="bg1"/>
                </a:solidFill>
                <a:latin typeface="+mj-lt"/>
              </a:rPr>
              <a:t> </a:t>
            </a:r>
            <a:r>
              <a:rPr lang="ru-RU" sz="3600" dirty="0">
                <a:solidFill>
                  <a:schemeClr val="bg1"/>
                </a:solidFill>
                <a:latin typeface="+mj-lt"/>
              </a:rPr>
              <a:t>Обзор роли сервера </a:t>
            </a:r>
            <a:r>
              <a:rPr lang="en-US" sz="3600" dirty="0">
                <a:solidFill>
                  <a:schemeClr val="bg1"/>
                </a:solidFill>
                <a:latin typeface="+mj-lt"/>
              </a:rPr>
              <a:t>DHCP</a:t>
            </a:r>
            <a:endParaRPr lang="ru-RU" sz="3600" dirty="0">
              <a:solidFill>
                <a:schemeClr val="bg1"/>
              </a:solidFill>
              <a:latin typeface="+mj-lt"/>
            </a:endParaRPr>
          </a:p>
        </p:txBody>
      </p:sp>
      <p:sp>
        <p:nvSpPr>
          <p:cNvPr id="7" name="Прямоугольник 6"/>
          <p:cNvSpPr/>
          <p:nvPr/>
        </p:nvSpPr>
        <p:spPr>
          <a:xfrm>
            <a:off x="500744" y="1126258"/>
            <a:ext cx="7877067" cy="3339376"/>
          </a:xfrm>
          <a:prstGeom prst="rect">
            <a:avLst/>
          </a:prstGeom>
        </p:spPr>
        <p:txBody>
          <a:bodyPr wrap="square">
            <a:spAutoFit/>
          </a:bodyPr>
          <a:lstStyle/>
          <a:p>
            <a:pPr marL="457200" indent="-457200" fontAlgn="base">
              <a:spcBef>
                <a:spcPts val="600"/>
              </a:spcBef>
              <a:spcAft>
                <a:spcPct val="0"/>
              </a:spcAft>
              <a:buClr>
                <a:srgbClr val="0070C0"/>
              </a:buClr>
              <a:buSzPct val="9000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Преимущества использования </a:t>
            </a:r>
            <a:r>
              <a:rPr lang="en-US" sz="2200" kern="0" dirty="0">
                <a:solidFill>
                  <a:srgbClr val="000000"/>
                </a:solidFill>
                <a:latin typeface="Arial" panose="020B0604020202020204" pitchFamily="34" charset="0"/>
                <a:cs typeface="Arial" panose="020B0604020202020204" pitchFamily="34" charset="0"/>
              </a:rPr>
              <a:t>DHCP</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Как </a:t>
            </a:r>
            <a:r>
              <a:rPr lang="en-US" sz="2200" kern="0" dirty="0">
                <a:solidFill>
                  <a:srgbClr val="000000"/>
                </a:solidFill>
                <a:latin typeface="Arial" panose="020B0604020202020204" pitchFamily="34" charset="0"/>
                <a:cs typeface="Arial" panose="020B0604020202020204" pitchFamily="34" charset="0"/>
              </a:rPr>
              <a:t>DHCP </a:t>
            </a:r>
            <a:r>
              <a:rPr lang="ru-RU" sz="2200" kern="0" dirty="0">
                <a:solidFill>
                  <a:srgbClr val="000000"/>
                </a:solidFill>
                <a:latin typeface="Arial" panose="020B0604020202020204" pitchFamily="34" charset="0"/>
                <a:cs typeface="Arial" panose="020B0604020202020204" pitchFamily="34" charset="0"/>
              </a:rPr>
              <a:t>распределяет </a:t>
            </a:r>
            <a:r>
              <a:rPr lang="en-US" sz="2200" kern="0" dirty="0">
                <a:solidFill>
                  <a:srgbClr val="000000"/>
                </a:solidFill>
                <a:latin typeface="Arial" panose="020B0604020202020204" pitchFamily="34" charset="0"/>
                <a:cs typeface="Arial" panose="020B0604020202020204" pitchFamily="34" charset="0"/>
              </a:rPr>
              <a:t>IP-</a:t>
            </a:r>
            <a:r>
              <a:rPr lang="ru-RU" sz="2200" kern="0" dirty="0">
                <a:solidFill>
                  <a:srgbClr val="000000"/>
                </a:solidFill>
                <a:latin typeface="Arial" panose="020B0604020202020204" pitchFamily="34" charset="0"/>
                <a:cs typeface="Arial" panose="020B0604020202020204" pitchFamily="34" charset="0"/>
              </a:rPr>
              <a:t>адрес?</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Как работает </a:t>
            </a:r>
            <a:r>
              <a:rPr lang="en-US" sz="2200" kern="0" dirty="0">
                <a:solidFill>
                  <a:srgbClr val="000000"/>
                </a:solidFill>
                <a:latin typeface="Arial" panose="020B0604020202020204" pitchFamily="34" charset="0"/>
                <a:cs typeface="Arial" panose="020B0604020202020204" pitchFamily="34" charset="0"/>
              </a:rPr>
              <a:t>DHCP Lease Generation? </a:t>
            </a:r>
            <a:endParaRPr lang="ru-RU" sz="2200" kern="0" dirty="0">
              <a:solidFill>
                <a:srgbClr val="000000"/>
              </a:solidFill>
              <a:latin typeface="Arial" panose="020B0604020202020204" pitchFamily="34" charset="0"/>
              <a:cs typeface="Arial" panose="020B0604020202020204" pitchFamily="34" charset="0"/>
            </a:endParaRP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Как работает </a:t>
            </a:r>
            <a:r>
              <a:rPr lang="en-US" sz="2200" kern="0" dirty="0">
                <a:solidFill>
                  <a:srgbClr val="000000"/>
                </a:solidFill>
                <a:latin typeface="Arial" panose="020B0604020202020204" pitchFamily="34" charset="0"/>
                <a:cs typeface="Arial" panose="020B0604020202020204" pitchFamily="34" charset="0"/>
              </a:rPr>
              <a:t>DHCP Lease Renewal?</a:t>
            </a:r>
            <a:endParaRPr lang="ru-RU" sz="2200" kern="0" dirty="0">
              <a:solidFill>
                <a:srgbClr val="000000"/>
              </a:solidFill>
              <a:latin typeface="Arial" panose="020B0604020202020204" pitchFamily="34" charset="0"/>
              <a:cs typeface="Arial" panose="020B0604020202020204" pitchFamily="34" charset="0"/>
            </a:endParaRP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Демонстрация: установка роли сервера </a:t>
            </a:r>
            <a:r>
              <a:rPr lang="en-US" sz="2200" kern="0" dirty="0">
                <a:solidFill>
                  <a:srgbClr val="000000"/>
                </a:solidFill>
                <a:latin typeface="Arial" panose="020B0604020202020204" pitchFamily="34" charset="0"/>
                <a:cs typeface="Arial" panose="020B0604020202020204" pitchFamily="34" charset="0"/>
              </a:rPr>
              <a:t>DHCP</a:t>
            </a:r>
            <a:r>
              <a:rPr lang="ru-RU" sz="2200" kern="0" dirty="0">
                <a:solidFill>
                  <a:srgbClr val="000000"/>
                </a:solidFill>
                <a:latin typeface="Arial" panose="020B0604020202020204" pitchFamily="34" charset="0"/>
                <a:cs typeface="Arial" panose="020B0604020202020204" pitchFamily="34" charset="0"/>
              </a:rPr>
              <a:t>.</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Как </a:t>
            </a:r>
            <a:r>
              <a:rPr lang="en-US" sz="2200" kern="0" dirty="0">
                <a:solidFill>
                  <a:srgbClr val="000000"/>
                </a:solidFill>
                <a:latin typeface="Arial" panose="020B0604020202020204" pitchFamily="34" charset="0"/>
                <a:cs typeface="Arial" panose="020B0604020202020204" pitchFamily="34" charset="0"/>
              </a:rPr>
              <a:t>DHCP </a:t>
            </a:r>
            <a:r>
              <a:rPr lang="ru-RU" sz="2200" kern="0" dirty="0">
                <a:solidFill>
                  <a:srgbClr val="000000"/>
                </a:solidFill>
                <a:latin typeface="Arial" panose="020B0604020202020204" pitchFamily="34" charset="0"/>
                <a:cs typeface="Arial" panose="020B0604020202020204" pitchFamily="34" charset="0"/>
              </a:rPr>
              <a:t>взаимодействует с </a:t>
            </a:r>
            <a:r>
              <a:rPr lang="en-US" sz="2200" kern="0" dirty="0">
                <a:solidFill>
                  <a:srgbClr val="000000"/>
                </a:solidFill>
                <a:latin typeface="Arial" panose="020B0604020202020204" pitchFamily="34" charset="0"/>
                <a:cs typeface="Arial" panose="020B0604020202020204" pitchFamily="34" charset="0"/>
              </a:rPr>
              <a:t>DNS?</a:t>
            </a:r>
            <a:endParaRPr lang="ru-RU" sz="2200" kern="0" dirty="0">
              <a:solidFill>
                <a:srgbClr val="000000"/>
              </a:solidFill>
              <a:latin typeface="Arial" panose="020B0604020202020204" pitchFamily="34" charset="0"/>
              <a:cs typeface="Arial" panose="020B0604020202020204" pitchFamily="34" charset="0"/>
            </a:endParaRP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Что такое </a:t>
            </a:r>
            <a:r>
              <a:rPr lang="en-US" sz="2200" kern="0" dirty="0">
                <a:solidFill>
                  <a:srgbClr val="000000"/>
                </a:solidFill>
                <a:latin typeface="Arial" panose="020B0604020202020204" pitchFamily="34" charset="0"/>
                <a:cs typeface="Arial" panose="020B0604020202020204" pitchFamily="34" charset="0"/>
              </a:rPr>
              <a:t>DHCP Relay Agent?</a:t>
            </a:r>
            <a:endParaRPr lang="ru-RU" sz="2200" kern="0" dirty="0">
              <a:solidFill>
                <a:srgbClr val="000000"/>
              </a:solidFill>
              <a:latin typeface="Arial" panose="020B0604020202020204" pitchFamily="34" charset="0"/>
              <a:cs typeface="Arial" panose="020B0604020202020204" pitchFamily="34" charset="0"/>
            </a:endParaRP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kern="0" dirty="0">
                <a:solidFill>
                  <a:srgbClr val="000000"/>
                </a:solidFill>
                <a:latin typeface="Arial" panose="020B0604020202020204" pitchFamily="34" charset="0"/>
                <a:cs typeface="Arial" panose="020B0604020202020204" pitchFamily="34" charset="0"/>
              </a:rPr>
              <a:t>Авторизация </a:t>
            </a:r>
            <a:r>
              <a:rPr lang="en-US" sz="2200" kern="0" dirty="0">
                <a:solidFill>
                  <a:srgbClr val="000000"/>
                </a:solidFill>
                <a:latin typeface="Arial" panose="020B0604020202020204" pitchFamily="34" charset="0"/>
                <a:cs typeface="Arial" panose="020B0604020202020204" pitchFamily="34" charset="0"/>
              </a:rPr>
              <a:t>DHCP-</a:t>
            </a:r>
            <a:r>
              <a:rPr lang="ru-RU" sz="2200" kern="0" dirty="0">
                <a:solidFill>
                  <a:srgbClr val="000000"/>
                </a:solidFill>
                <a:latin typeface="Arial" panose="020B0604020202020204" pitchFamily="34" charset="0"/>
                <a:cs typeface="Arial" panose="020B0604020202020204" pitchFamily="34" charset="0"/>
              </a:rPr>
              <a:t>сервера.</a:t>
            </a:r>
          </a:p>
        </p:txBody>
      </p:sp>
      <p:sp>
        <p:nvSpPr>
          <p:cNvPr id="4" name="Text Placeholder 2"/>
          <p:cNvSpPr txBox="1">
            <a:spLocks/>
          </p:cNvSpPr>
          <p:nvPr/>
        </p:nvSpPr>
        <p:spPr>
          <a:xfrm>
            <a:off x="500744" y="3481387"/>
            <a:ext cx="8119156" cy="2665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6" name="Text Placeholder 2"/>
          <p:cNvSpPr txBox="1">
            <a:spLocks/>
          </p:cNvSpPr>
          <p:nvPr/>
        </p:nvSpPr>
        <p:spPr>
          <a:xfrm>
            <a:off x="4680930" y="1434683"/>
            <a:ext cx="8119156" cy="51473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318803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436" y="66339"/>
            <a:ext cx="11964062"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Преимущества использования </a:t>
            </a:r>
            <a:r>
              <a:rPr lang="en-US" sz="3600" dirty="0">
                <a:solidFill>
                  <a:schemeClr val="bg1"/>
                </a:solidFill>
                <a:latin typeface="+mj-lt"/>
              </a:rPr>
              <a:t>DHCP</a:t>
            </a:r>
            <a:r>
              <a:rPr lang="ru-RU" sz="3600" dirty="0">
                <a:solidFill>
                  <a:schemeClr val="bg1"/>
                </a:solidFill>
                <a:latin typeface="+mj-lt"/>
              </a:rPr>
              <a:t>. Принцип работы</a:t>
            </a:r>
          </a:p>
        </p:txBody>
      </p:sp>
      <p:sp>
        <p:nvSpPr>
          <p:cNvPr id="37" name="TextBox 36"/>
          <p:cNvSpPr txBox="1"/>
          <p:nvPr/>
        </p:nvSpPr>
        <p:spPr>
          <a:xfrm>
            <a:off x="44656" y="1038317"/>
            <a:ext cx="6175796" cy="523220"/>
          </a:xfrm>
          <a:prstGeom prst="rect">
            <a:avLst/>
          </a:prstGeom>
          <a:noFill/>
        </p:spPr>
        <p:txBody>
          <a:bodyPr wrap="square" rtlCol="0">
            <a:spAutoFit/>
          </a:bodyPr>
          <a:lstStyle/>
          <a:p>
            <a:pPr lvl="0" algn="ctr" fontAlgn="base">
              <a:spcBef>
                <a:spcPct val="0"/>
              </a:spcBef>
              <a:spcAft>
                <a:spcPct val="0"/>
              </a:spcAft>
            </a:pPr>
            <a:r>
              <a:rPr lang="ru-RU" sz="1400" dirty="0">
                <a:latin typeface="Arial" panose="020B0604020202020204" pitchFamily="34" charset="0"/>
                <a:cs typeface="Arial" panose="020B0604020202020204" pitchFamily="34" charset="0"/>
              </a:rPr>
              <a:t>DHCP снижает сложность и объем административной работы, используя автоматическую настройку IP</a:t>
            </a:r>
            <a:r>
              <a:rPr lang="en-US" sz="1400" dirty="0">
                <a:latin typeface="Arial" panose="020B0604020202020204" pitchFamily="34" charset="0"/>
                <a:cs typeface="Arial" panose="020B0604020202020204" pitchFamily="34" charset="0"/>
              </a:rPr>
              <a:t>-</a:t>
            </a:r>
            <a:r>
              <a:rPr lang="ru-RU" sz="1400" dirty="0">
                <a:latin typeface="Arial" panose="020B0604020202020204" pitchFamily="34" charset="0"/>
                <a:cs typeface="Arial" panose="020B0604020202020204" pitchFamily="34" charset="0"/>
              </a:rPr>
              <a:t>адресов</a:t>
            </a:r>
            <a:endParaRPr lang="en-US" sz="1400" b="1" dirty="0">
              <a:solidFill>
                <a:srgbClr val="000000"/>
              </a:solidFill>
              <a:latin typeface="Arial" panose="020B0604020202020204" pitchFamily="34" charset="0"/>
              <a:ea typeface="Segoe UI" pitchFamily="34" charset="0"/>
              <a:cs typeface="Arial" panose="020B0604020202020204" pitchFamily="34" charset="0"/>
            </a:endParaRPr>
          </a:p>
        </p:txBody>
      </p:sp>
      <p:graphicFrame>
        <p:nvGraphicFramePr>
          <p:cNvPr id="41" name="Group 38"/>
          <p:cNvGraphicFramePr>
            <a:graphicFrameLocks/>
          </p:cNvGraphicFramePr>
          <p:nvPr>
            <p:extLst>
              <p:ext uri="{D42A27DB-BD31-4B8C-83A1-F6EECF244321}">
                <p14:modId xmlns:p14="http://schemas.microsoft.com/office/powerpoint/2010/main" val="2657773439"/>
              </p:ext>
            </p:extLst>
          </p:nvPr>
        </p:nvGraphicFramePr>
        <p:xfrm>
          <a:off x="343113" y="1554394"/>
          <a:ext cx="5358424" cy="2989956"/>
        </p:xfrm>
        <a:graphic>
          <a:graphicData uri="http://schemas.openxmlformats.org/drawingml/2006/table">
            <a:tbl>
              <a:tblPr firstRow="1">
                <a:effectLst>
                  <a:outerShdw blurRad="50800" dist="38100" dir="5400000" algn="t" rotWithShape="0">
                    <a:prstClr val="black">
                      <a:alpha val="40000"/>
                    </a:prstClr>
                  </a:outerShdw>
                </a:effectLst>
                <a:tableStyleId>{21E4AEA4-8DFA-4A89-87EB-49C32662AFE0}</a:tableStyleId>
              </a:tblPr>
              <a:tblGrid>
                <a:gridCol w="2679212">
                  <a:extLst>
                    <a:ext uri="{9D8B030D-6E8A-4147-A177-3AD203B41FA5}">
                      <a16:colId xmlns:a16="http://schemas.microsoft.com/office/drawing/2014/main" xmlns="" val="20000"/>
                    </a:ext>
                  </a:extLst>
                </a:gridCol>
                <a:gridCol w="2679212">
                  <a:extLst>
                    <a:ext uri="{9D8B030D-6E8A-4147-A177-3AD203B41FA5}">
                      <a16:colId xmlns:a16="http://schemas.microsoft.com/office/drawing/2014/main" xmlns="" val="20001"/>
                    </a:ext>
                  </a:extLst>
                </a:gridCol>
              </a:tblGrid>
              <a:tr h="411292">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ru-RU" sz="1200" b="1" i="0" u="none" strike="noStrike" cap="none" normalizeH="0" baseline="0" dirty="0">
                          <a:ln>
                            <a:noFill/>
                          </a:ln>
                          <a:solidFill>
                            <a:schemeClr val="lt1"/>
                          </a:solidFill>
                          <a:effectLst/>
                          <a:latin typeface="Arial" panose="020B0604020202020204" pitchFamily="34" charset="0"/>
                          <a:ea typeface="+mn-ea"/>
                          <a:cs typeface="Arial" panose="020B0604020202020204" pitchFamily="34" charset="0"/>
                        </a:rPr>
                        <a:t>Автоматическая настройка </a:t>
                      </a:r>
                      <a:r>
                        <a:rPr kumimoji="0" lang="en-US" sz="1200" b="1" i="0" u="none" strike="noStrike" cap="none" normalizeH="0" baseline="0" dirty="0">
                          <a:ln>
                            <a:noFill/>
                          </a:ln>
                          <a:solidFill>
                            <a:schemeClr val="lt1"/>
                          </a:solidFill>
                          <a:effectLst/>
                          <a:latin typeface="Arial" panose="020B0604020202020204" pitchFamily="34" charset="0"/>
                          <a:ea typeface="+mn-ea"/>
                          <a:cs typeface="Arial" panose="020B0604020202020204" pitchFamily="34" charset="0"/>
                        </a:rPr>
                        <a:t>IP</a:t>
                      </a:r>
                      <a:endParaRPr kumimoji="0" lang="en-US" sz="1200" b="1"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47" marB="914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ru-RU" sz="1200" b="1" i="0" u="none" strike="noStrike" cap="none" normalizeH="0" baseline="0" dirty="0">
                          <a:ln>
                            <a:noFill/>
                          </a:ln>
                          <a:solidFill>
                            <a:schemeClr val="lt1"/>
                          </a:solidFill>
                          <a:effectLst/>
                          <a:latin typeface="Arial" panose="020B0604020202020204" pitchFamily="34" charset="0"/>
                          <a:ea typeface="+mn-ea"/>
                          <a:cs typeface="Arial" panose="020B0604020202020204" pitchFamily="34" charset="0"/>
                        </a:rPr>
                        <a:t>Ручная настройка </a:t>
                      </a:r>
                      <a:r>
                        <a:rPr kumimoji="0" lang="en-US" sz="1200" b="1" i="0" u="none" strike="noStrike" cap="none" normalizeH="0" baseline="0" dirty="0">
                          <a:ln>
                            <a:noFill/>
                          </a:ln>
                          <a:solidFill>
                            <a:schemeClr val="lt1"/>
                          </a:solidFill>
                          <a:effectLst/>
                          <a:latin typeface="Arial" panose="020B0604020202020204" pitchFamily="34" charset="0"/>
                          <a:ea typeface="+mn-ea"/>
                          <a:cs typeface="Arial" panose="020B0604020202020204" pitchFamily="34" charset="0"/>
                        </a:rPr>
                        <a:t>IP</a:t>
                      </a:r>
                      <a:endParaRPr kumimoji="0" lang="en-US" sz="1200" b="1"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47" marB="914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4643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lang="en-US" sz="1200" dirty="0">
                          <a:latin typeface="Arial" panose="020B0604020202020204" pitchFamily="34" charset="0"/>
                          <a:cs typeface="Arial" panose="020B0604020202020204" pitchFamily="34" charset="0"/>
                        </a:rPr>
                        <a:t>IP-</a:t>
                      </a:r>
                      <a:r>
                        <a:rPr lang="ru-RU" sz="1200" dirty="0">
                          <a:latin typeface="Arial" panose="020B0604020202020204" pitchFamily="34" charset="0"/>
                          <a:cs typeface="Arial" panose="020B0604020202020204" pitchFamily="34" charset="0"/>
                        </a:rPr>
                        <a:t>адреса</a:t>
                      </a:r>
                      <a:r>
                        <a:rPr lang="ru-RU" sz="1200" baseline="0" dirty="0">
                          <a:latin typeface="Arial" panose="020B0604020202020204" pitchFamily="34" charset="0"/>
                          <a:cs typeface="Arial" panose="020B0604020202020204" pitchFamily="34" charset="0"/>
                        </a:rPr>
                        <a:t> назначаются автоматически</a:t>
                      </a:r>
                      <a:endParaRPr kumimoji="0" lang="en-US" sz="12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47" marB="914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US" sz="1200" dirty="0">
                          <a:latin typeface="Arial" panose="020B0604020202020204" pitchFamily="34" charset="0"/>
                          <a:cs typeface="Arial" panose="020B0604020202020204" pitchFamily="34" charset="0"/>
                        </a:rPr>
                        <a:t>IP</a:t>
                      </a:r>
                      <a:r>
                        <a:rPr lang="ru-RU" sz="1200" dirty="0">
                          <a:latin typeface="Arial" panose="020B0604020202020204" pitchFamily="34" charset="0"/>
                          <a:cs typeface="Arial" panose="020B0604020202020204" pitchFamily="34" charset="0"/>
                        </a:rPr>
                        <a:t>-</a:t>
                      </a:r>
                      <a:r>
                        <a:rPr lang="ru-RU" sz="1200" baseline="0" dirty="0">
                          <a:latin typeface="Arial" panose="020B0604020202020204" pitchFamily="34" charset="0"/>
                          <a:cs typeface="Arial" panose="020B0604020202020204" pitchFamily="34" charset="0"/>
                        </a:rPr>
                        <a:t>адрес назначается вручную</a:t>
                      </a:r>
                      <a:endParaRPr kumimoji="0" lang="en-US" sz="12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47" marB="914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7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Arial" panose="020B0604020202020204" pitchFamily="34" charset="0"/>
                          <a:cs typeface="Arial" panose="020B0604020202020204" pitchFamily="34" charset="0"/>
                        </a:rPr>
                        <a:t>Обеспечивается корректность информации о конфигурации</a:t>
                      </a:r>
                      <a:endParaRPr lang="en-US" sz="1200" dirty="0">
                        <a:latin typeface="Arial" panose="020B0604020202020204" pitchFamily="34" charset="0"/>
                        <a:ea typeface="Segoe UI" pitchFamily="34" charset="0"/>
                        <a:cs typeface="Arial" panose="020B0604020202020204" pitchFamily="34" charset="0"/>
                      </a:endParaRPr>
                    </a:p>
                  </a:txBody>
                  <a:tcPr marT="91447" marB="914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IP</a:t>
                      </a:r>
                      <a:r>
                        <a:rPr lang="ru-RU" sz="1200" dirty="0">
                          <a:latin typeface="Arial" panose="020B0604020202020204" pitchFamily="34" charset="0"/>
                          <a:cs typeface="Arial" panose="020B0604020202020204" pitchFamily="34" charset="0"/>
                        </a:rPr>
                        <a:t>-адрес может быть введет некорректно</a:t>
                      </a:r>
                      <a:endParaRPr lang="en-US" sz="1200" dirty="0">
                        <a:latin typeface="Arial" panose="020B0604020202020204" pitchFamily="34" charset="0"/>
                        <a:ea typeface="Segoe UI" pitchFamily="34" charset="0"/>
                        <a:cs typeface="Arial" panose="020B0604020202020204" pitchFamily="34" charset="0"/>
                      </a:endParaRPr>
                    </a:p>
                  </a:txBody>
                  <a:tcPr marT="91447" marB="914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4643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ru-RU" sz="1200" dirty="0">
                          <a:latin typeface="Arial" panose="020B0604020202020204" pitchFamily="34" charset="0"/>
                          <a:cs typeface="Arial" panose="020B0604020202020204" pitchFamily="34" charset="0"/>
                        </a:rPr>
                        <a:t>Конфигурация клиента обновляется автоматически</a:t>
                      </a:r>
                      <a:endParaRPr kumimoji="0" lang="en-US" sz="12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47" marB="914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ru-RU" sz="1200" dirty="0">
                          <a:latin typeface="Arial" panose="020B0604020202020204" pitchFamily="34" charset="0"/>
                          <a:cs typeface="Arial" panose="020B0604020202020204" pitchFamily="34" charset="0"/>
                        </a:rPr>
                        <a:t>В результате могут возникнуть проблемы с взаимодействием в сети</a:t>
                      </a:r>
                      <a:endParaRPr kumimoji="0" lang="en-US" sz="12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47" marB="914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4643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lang="ru-RU" sz="1200" dirty="0">
                          <a:latin typeface="Arial" panose="020B0604020202020204" pitchFamily="34" charset="0"/>
                          <a:cs typeface="Arial" panose="020B0604020202020204" pitchFamily="34" charset="0"/>
                        </a:rPr>
                        <a:t>Устраняется общий источник</a:t>
                      </a:r>
                      <a:r>
                        <a:rPr lang="ru-RU" sz="1200" baseline="0" dirty="0">
                          <a:latin typeface="Arial" panose="020B0604020202020204" pitchFamily="34" charset="0"/>
                          <a:cs typeface="Arial" panose="020B0604020202020204" pitchFamily="34" charset="0"/>
                        </a:rPr>
                        <a:t> сетевых проблем</a:t>
                      </a:r>
                      <a:endParaRPr kumimoji="0" lang="en-US" sz="12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47" marB="914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ru-RU" sz="1200" dirty="0">
                          <a:latin typeface="Arial" panose="020B0604020202020204" pitchFamily="34" charset="0"/>
                          <a:cs typeface="Arial" panose="020B0604020202020204" pitchFamily="34" charset="0"/>
                        </a:rPr>
                        <a:t>Частое</a:t>
                      </a:r>
                      <a:r>
                        <a:rPr lang="ru-RU" sz="1200" baseline="0" dirty="0">
                          <a:latin typeface="Arial" panose="020B0604020202020204" pitchFamily="34" charset="0"/>
                          <a:cs typeface="Arial" panose="020B0604020202020204" pitchFamily="34" charset="0"/>
                        </a:rPr>
                        <a:t> перемещение компьютеров и увеличение их числа усиливает нагрузку на администратора</a:t>
                      </a:r>
                      <a:endParaRPr kumimoji="0" lang="en-US" sz="1200" b="0" i="0" u="none" strike="noStrike" cap="none" normalizeH="0" baseline="0" dirty="0">
                        <a:ln>
                          <a:noFill/>
                        </a:ln>
                        <a:solidFill>
                          <a:schemeClr val="tx1"/>
                        </a:solidFill>
                        <a:effectLst/>
                        <a:latin typeface="Arial" panose="020B0604020202020204" pitchFamily="34" charset="0"/>
                        <a:ea typeface="Segoe UI" pitchFamily="34" charset="0"/>
                        <a:cs typeface="Arial" panose="020B0604020202020204" pitchFamily="34" charset="0"/>
                      </a:endParaRPr>
                    </a:p>
                  </a:txBody>
                  <a:tcPr marT="91447" marB="914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42" name="AutoShape 13"/>
          <p:cNvSpPr>
            <a:spLocks noChangeArrowheads="1"/>
          </p:cNvSpPr>
          <p:nvPr/>
        </p:nvSpPr>
        <p:spPr bwMode="auto">
          <a:xfrm>
            <a:off x="5715930" y="3448727"/>
            <a:ext cx="6099157" cy="1074600"/>
          </a:xfrm>
          <a:prstGeom prst="roundRect">
            <a:avLst>
              <a:gd name="adj" fmla="val 4167"/>
            </a:avLst>
          </a:prstGeom>
          <a:noFill/>
          <a:ln w="9525" algn="ctr">
            <a:noFill/>
            <a:round/>
            <a:headEnd/>
            <a:tailEnd/>
          </a:ln>
          <a:effectLst/>
        </p:spPr>
        <p:txBody>
          <a:bodyPr wrap="square" lIns="0" tIns="0" rIns="0" bIns="0" anchor="ctr"/>
          <a:lstStyle/>
          <a:p>
            <a:pPr lvl="0" algn="ctr" fontAlgn="base">
              <a:spcBef>
                <a:spcPts val="60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IP</a:t>
            </a:r>
            <a:r>
              <a:rPr lang="ru-RU" sz="1200" b="1" dirty="0">
                <a:solidFill>
                  <a:srgbClr val="000000"/>
                </a:solidFill>
                <a:latin typeface="Arial" panose="020B0604020202020204" pitchFamily="34" charset="0"/>
                <a:ea typeface="Segoe UI" pitchFamily="34" charset="0"/>
                <a:cs typeface="Arial" panose="020B0604020202020204" pitchFamily="34" charset="0"/>
              </a:rPr>
              <a:t>-адрес </a:t>
            </a:r>
            <a:r>
              <a:rPr lang="en-US" sz="1200" b="1" dirty="0">
                <a:solidFill>
                  <a:srgbClr val="000000"/>
                </a:solidFill>
                <a:latin typeface="Arial" panose="020B0604020202020204" pitchFamily="34" charset="0"/>
                <a:ea typeface="Segoe UI" pitchFamily="34" charset="0"/>
                <a:cs typeface="Arial" panose="020B0604020202020204" pitchFamily="34" charset="0"/>
              </a:rPr>
              <a:t>1: </a:t>
            </a:r>
            <a:r>
              <a:rPr lang="ru-RU" sz="1200" b="1" dirty="0">
                <a:solidFill>
                  <a:srgbClr val="000000"/>
                </a:solidFill>
                <a:latin typeface="Arial" panose="020B0604020202020204" pitchFamily="34" charset="0"/>
                <a:ea typeface="Segoe UI" pitchFamily="34" charset="0"/>
                <a:cs typeface="Arial" panose="020B0604020202020204" pitchFamily="34" charset="0"/>
              </a:rPr>
              <a:t>Выделен для </a:t>
            </a:r>
            <a:r>
              <a:rPr lang="en-US" sz="1200" b="1" dirty="0">
                <a:solidFill>
                  <a:srgbClr val="000000"/>
                </a:solidFill>
                <a:latin typeface="Arial" panose="020B0604020202020204" pitchFamily="34" charset="0"/>
                <a:ea typeface="Segoe UI" pitchFamily="34" charset="0"/>
                <a:cs typeface="Arial" panose="020B0604020202020204" pitchFamily="34" charset="0"/>
              </a:rPr>
              <a:t>DHCP</a:t>
            </a:r>
            <a:r>
              <a:rPr lang="ru-RU" sz="1200" b="1" dirty="0">
                <a:solidFill>
                  <a:srgbClr val="000000"/>
                </a:solidFill>
                <a:latin typeface="Arial" panose="020B0604020202020204" pitchFamily="34" charset="0"/>
                <a:ea typeface="Segoe UI" pitchFamily="34" charset="0"/>
                <a:cs typeface="Arial" panose="020B0604020202020204" pitchFamily="34" charset="0"/>
              </a:rPr>
              <a:t>-Клиента </a:t>
            </a:r>
            <a:r>
              <a:rPr lang="en-US" sz="1200" b="1" dirty="0">
                <a:solidFill>
                  <a:srgbClr val="000000"/>
                </a:solidFill>
                <a:latin typeface="Arial" panose="020B0604020202020204" pitchFamily="34" charset="0"/>
                <a:ea typeface="Segoe UI" pitchFamily="34" charset="0"/>
                <a:cs typeface="Arial" panose="020B0604020202020204" pitchFamily="34" charset="0"/>
              </a:rPr>
              <a:t>1</a:t>
            </a:r>
          </a:p>
          <a:p>
            <a:pPr lvl="0" algn="ctr" fontAlgn="base">
              <a:spcBef>
                <a:spcPts val="60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IP</a:t>
            </a:r>
            <a:r>
              <a:rPr lang="ru-RU" sz="1200" b="1" dirty="0">
                <a:solidFill>
                  <a:srgbClr val="000000"/>
                </a:solidFill>
                <a:latin typeface="Arial" panose="020B0604020202020204" pitchFamily="34" charset="0"/>
                <a:ea typeface="Segoe UI" pitchFamily="34" charset="0"/>
                <a:cs typeface="Arial" panose="020B0604020202020204" pitchFamily="34" charset="0"/>
              </a:rPr>
              <a:t>-адрес </a:t>
            </a:r>
            <a:r>
              <a:rPr lang="en-US" sz="1200" b="1" dirty="0">
                <a:solidFill>
                  <a:srgbClr val="000000"/>
                </a:solidFill>
                <a:latin typeface="Arial" panose="020B0604020202020204" pitchFamily="34" charset="0"/>
                <a:ea typeface="Segoe UI" pitchFamily="34" charset="0"/>
                <a:cs typeface="Arial" panose="020B0604020202020204" pitchFamily="34" charset="0"/>
              </a:rPr>
              <a:t>2: </a:t>
            </a:r>
            <a:r>
              <a:rPr lang="ru-RU" sz="1200" b="1" dirty="0">
                <a:solidFill>
                  <a:srgbClr val="000000"/>
                </a:solidFill>
                <a:latin typeface="Arial" panose="020B0604020202020204" pitchFamily="34" charset="0"/>
                <a:ea typeface="Segoe UI" pitchFamily="34" charset="0"/>
                <a:cs typeface="Arial" panose="020B0604020202020204" pitchFamily="34" charset="0"/>
              </a:rPr>
              <a:t>Выделен для </a:t>
            </a:r>
            <a:r>
              <a:rPr lang="en-US" sz="1200" b="1" dirty="0">
                <a:solidFill>
                  <a:srgbClr val="000000"/>
                </a:solidFill>
                <a:latin typeface="Arial" panose="020B0604020202020204" pitchFamily="34" charset="0"/>
                <a:ea typeface="Segoe UI" pitchFamily="34" charset="0"/>
                <a:cs typeface="Arial" panose="020B0604020202020204" pitchFamily="34" charset="0"/>
              </a:rPr>
              <a:t>DHCP</a:t>
            </a:r>
            <a:r>
              <a:rPr lang="ru-RU" sz="1200" b="1" dirty="0">
                <a:solidFill>
                  <a:srgbClr val="000000"/>
                </a:solidFill>
                <a:latin typeface="Arial" panose="020B0604020202020204" pitchFamily="34" charset="0"/>
                <a:ea typeface="Segoe UI" pitchFamily="34" charset="0"/>
                <a:cs typeface="Arial" panose="020B0604020202020204" pitchFamily="34" charset="0"/>
              </a:rPr>
              <a:t>-Клиента 2</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a:p>
            <a:pPr lvl="0" algn="ctr" fontAlgn="base">
              <a:spcBef>
                <a:spcPts val="60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IP</a:t>
            </a:r>
            <a:r>
              <a:rPr lang="ru-RU" sz="1200" b="1" dirty="0">
                <a:solidFill>
                  <a:srgbClr val="000000"/>
                </a:solidFill>
                <a:latin typeface="Arial" panose="020B0604020202020204" pitchFamily="34" charset="0"/>
                <a:ea typeface="Segoe UI" pitchFamily="34" charset="0"/>
                <a:cs typeface="Arial" panose="020B0604020202020204" pitchFamily="34" charset="0"/>
              </a:rPr>
              <a:t>-адрес </a:t>
            </a:r>
            <a:r>
              <a:rPr lang="en-US" sz="1200" b="1" dirty="0">
                <a:solidFill>
                  <a:srgbClr val="000000"/>
                </a:solidFill>
                <a:latin typeface="Arial" panose="020B0604020202020204" pitchFamily="34" charset="0"/>
                <a:ea typeface="Segoe UI" pitchFamily="34" charset="0"/>
                <a:cs typeface="Arial" panose="020B0604020202020204" pitchFamily="34" charset="0"/>
              </a:rPr>
              <a:t>3: </a:t>
            </a:r>
            <a:r>
              <a:rPr lang="ru-RU" sz="1200" b="1" dirty="0">
                <a:solidFill>
                  <a:srgbClr val="000000"/>
                </a:solidFill>
                <a:latin typeface="Arial" panose="020B0604020202020204" pitchFamily="34" charset="0"/>
                <a:ea typeface="Segoe UI" pitchFamily="34" charset="0"/>
                <a:cs typeface="Arial" panose="020B0604020202020204" pitchFamily="34" charset="0"/>
              </a:rPr>
              <a:t>Доступен для аренды</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43" name="Group 4" descr="Graphic depicting a network that has four members: &#10;1. A Dynamic Host Configuration Protocol (DHCP) server with a DHCP database.&#10;2. A DHCP client (Client 1) that leases an IP address. &#10;3. A DHCP client (Client 2) that renews its IP address.&#10;4. A non-DHCP client that does not communicate with the DHCP server. &#10;There are arrows pointing between both of the clients and the DHCP Server, which represent lease generation and lease renewal."/>
          <p:cNvGrpSpPr/>
          <p:nvPr/>
        </p:nvGrpSpPr>
        <p:grpSpPr>
          <a:xfrm>
            <a:off x="5947274" y="1112635"/>
            <a:ext cx="5931933" cy="2434505"/>
            <a:chOff x="86151" y="866562"/>
            <a:chExt cx="8804742" cy="4007800"/>
          </a:xfrm>
        </p:grpSpPr>
        <p:sp>
          <p:nvSpPr>
            <p:cNvPr id="44" name="AutoShape 14"/>
            <p:cNvSpPr>
              <a:spLocks noChangeArrowheads="1"/>
            </p:cNvSpPr>
            <p:nvPr/>
          </p:nvSpPr>
          <p:spPr bwMode="auto">
            <a:xfrm>
              <a:off x="6303601" y="970758"/>
              <a:ext cx="2587292" cy="1068200"/>
            </a:xfrm>
            <a:prstGeom prst="roundRect">
              <a:avLst>
                <a:gd name="adj" fmla="val 3755"/>
              </a:avLst>
            </a:prstGeom>
            <a:noFill/>
            <a:ln w="9525" algn="ctr">
              <a:noFill/>
              <a:round/>
              <a:headEnd/>
              <a:tailEnd/>
            </a:ln>
            <a:effectLst/>
          </p:spPr>
          <p:txBody>
            <a:bodyPr wrap="square" lIns="0" tIns="0" rIns="0" bIns="0" anchor="ctr"/>
            <a:lstStyle/>
            <a:p>
              <a:pPr lvl="0" algn="ctr" fontAlgn="base">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DHCP</a:t>
              </a:r>
              <a:r>
                <a:rPr lang="ru-RU" sz="1200" b="1" dirty="0">
                  <a:solidFill>
                    <a:srgbClr val="000000"/>
                  </a:solidFill>
                  <a:latin typeface="Arial" panose="020B0604020202020204" pitchFamily="34" charset="0"/>
                  <a:ea typeface="Segoe UI" pitchFamily="34" charset="0"/>
                  <a:cs typeface="Arial" panose="020B0604020202020204" pitchFamily="34" charset="0"/>
                </a:rPr>
                <a:t>-Клиент </a:t>
              </a:r>
              <a:r>
                <a:rPr lang="en-US" sz="1200" b="1" dirty="0">
                  <a:solidFill>
                    <a:srgbClr val="000000"/>
                  </a:solidFill>
                  <a:latin typeface="Arial" panose="020B0604020202020204" pitchFamily="34" charset="0"/>
                  <a:ea typeface="Segoe UI" pitchFamily="34" charset="0"/>
                  <a:cs typeface="Arial" panose="020B0604020202020204" pitchFamily="34" charset="0"/>
                </a:rPr>
                <a:t>2:</a:t>
              </a:r>
              <a:br>
                <a:rPr lang="en-US" sz="1200" b="1" dirty="0">
                  <a:solidFill>
                    <a:srgbClr val="000000"/>
                  </a:solidFill>
                  <a:latin typeface="Arial" panose="020B0604020202020204" pitchFamily="34" charset="0"/>
                  <a:ea typeface="Segoe UI" pitchFamily="34" charset="0"/>
                  <a:cs typeface="Arial" panose="020B0604020202020204" pitchFamily="34" charset="0"/>
                </a:rPr>
              </a:br>
              <a:r>
                <a:rPr lang="ru-RU" sz="1100" dirty="0">
                  <a:solidFill>
                    <a:srgbClr val="000000"/>
                  </a:solidFill>
                  <a:latin typeface="Arial" panose="020B0604020202020204" pitchFamily="34" charset="0"/>
                  <a:ea typeface="Segoe UI" pitchFamily="34" charset="0"/>
                  <a:cs typeface="Arial" panose="020B0604020202020204" pitchFamily="34" charset="0"/>
                </a:rPr>
                <a:t>Настройка </a:t>
              </a:r>
              <a:r>
                <a:rPr lang="en-US" sz="1100" dirty="0">
                  <a:solidFill>
                    <a:srgbClr val="000000"/>
                  </a:solidFill>
                  <a:latin typeface="Arial" panose="020B0604020202020204" pitchFamily="34" charset="0"/>
                  <a:ea typeface="Segoe UI" pitchFamily="34" charset="0"/>
                  <a:cs typeface="Arial" panose="020B0604020202020204" pitchFamily="34" charset="0"/>
                </a:rPr>
                <a:t>IP-</a:t>
              </a:r>
              <a:r>
                <a:rPr lang="ru-RU" sz="1100" dirty="0">
                  <a:solidFill>
                    <a:srgbClr val="000000"/>
                  </a:solidFill>
                  <a:latin typeface="Arial" panose="020B0604020202020204" pitchFamily="34" charset="0"/>
                  <a:ea typeface="Segoe UI" pitchFamily="34" charset="0"/>
                  <a:cs typeface="Arial" panose="020B0604020202020204" pitchFamily="34" charset="0"/>
                </a:rPr>
                <a:t>адреса с </a:t>
              </a:r>
              <a:r>
                <a:rPr lang="en-US" sz="1100" dirty="0">
                  <a:solidFill>
                    <a:srgbClr val="000000"/>
                  </a:solidFill>
                  <a:latin typeface="Arial" panose="020B0604020202020204" pitchFamily="34" charset="0"/>
                  <a:ea typeface="Segoe UI" pitchFamily="34" charset="0"/>
                  <a:cs typeface="Arial" panose="020B0604020202020204" pitchFamily="34" charset="0"/>
                </a:rPr>
                <a:t>DHCP-</a:t>
              </a:r>
              <a:r>
                <a:rPr lang="ru-RU" sz="1100" dirty="0">
                  <a:solidFill>
                    <a:srgbClr val="000000"/>
                  </a:solidFill>
                  <a:latin typeface="Arial" panose="020B0604020202020204" pitchFamily="34" charset="0"/>
                  <a:ea typeface="Segoe UI" pitchFamily="34" charset="0"/>
                  <a:cs typeface="Arial" panose="020B0604020202020204" pitchFamily="34" charset="0"/>
                </a:rPr>
                <a:t>сервера</a:t>
              </a:r>
              <a:endParaRPr lang="en-US" sz="12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46" name="AutoShape 15"/>
            <p:cNvSpPr>
              <a:spLocks noChangeArrowheads="1"/>
            </p:cNvSpPr>
            <p:nvPr/>
          </p:nvSpPr>
          <p:spPr bwMode="auto">
            <a:xfrm>
              <a:off x="86151" y="866562"/>
              <a:ext cx="2542584" cy="1128154"/>
            </a:xfrm>
            <a:prstGeom prst="roundRect">
              <a:avLst>
                <a:gd name="adj" fmla="val 3755"/>
              </a:avLst>
            </a:prstGeom>
            <a:noFill/>
            <a:ln w="9525" algn="ctr">
              <a:noFill/>
              <a:round/>
              <a:headEnd/>
              <a:tailEnd/>
            </a:ln>
            <a:effectLst/>
          </p:spPr>
          <p:txBody>
            <a:bodyPr wrap="square" lIns="0" tIns="0" rIns="0" bIns="0" anchor="ctr"/>
            <a:lstStyle/>
            <a:p>
              <a:pPr lvl="0" algn="ctr" fontAlgn="base">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Не</a:t>
              </a:r>
              <a:r>
                <a:rPr lang="en-US" sz="1200" b="1" dirty="0">
                  <a:solidFill>
                    <a:srgbClr val="000000"/>
                  </a:solidFill>
                  <a:latin typeface="Arial" panose="020B0604020202020204" pitchFamily="34" charset="0"/>
                  <a:ea typeface="Segoe UI" pitchFamily="34" charset="0"/>
                  <a:cs typeface="Arial" panose="020B0604020202020204" pitchFamily="34" charset="0"/>
                </a:rPr>
                <a:t>-DHCP</a:t>
              </a:r>
              <a:r>
                <a:rPr lang="ru-RU" sz="1200" b="1" dirty="0">
                  <a:solidFill>
                    <a:srgbClr val="000000"/>
                  </a:solidFill>
                  <a:latin typeface="Arial" panose="020B0604020202020204" pitchFamily="34" charset="0"/>
                  <a:ea typeface="Segoe UI" pitchFamily="34" charset="0"/>
                  <a:cs typeface="Arial" panose="020B0604020202020204" pitchFamily="34" charset="0"/>
                </a:rPr>
                <a:t>-Клиент</a:t>
              </a:r>
              <a:r>
                <a:rPr lang="en-US" sz="1200" b="1" dirty="0">
                  <a:solidFill>
                    <a:srgbClr val="000000"/>
                  </a:solidFill>
                  <a:latin typeface="Arial" panose="020B0604020202020204" pitchFamily="34" charset="0"/>
                  <a:ea typeface="Segoe UI" pitchFamily="34" charset="0"/>
                  <a:cs typeface="Arial" panose="020B0604020202020204" pitchFamily="34" charset="0"/>
                </a:rPr>
                <a:t>: </a:t>
              </a:r>
              <a:r>
                <a:rPr lang="ru-RU" sz="1100" dirty="0">
                  <a:solidFill>
                    <a:srgbClr val="000000"/>
                  </a:solidFill>
                  <a:latin typeface="Arial" panose="020B0604020202020204" pitchFamily="34" charset="0"/>
                  <a:ea typeface="Segoe UI" pitchFamily="34" charset="0"/>
                  <a:cs typeface="Arial" panose="020B0604020202020204" pitchFamily="34" charset="0"/>
                </a:rPr>
                <a:t>Статическая настройка </a:t>
              </a:r>
              <a:r>
                <a:rPr lang="en-US" sz="1100" dirty="0">
                  <a:solidFill>
                    <a:srgbClr val="000000"/>
                  </a:solidFill>
                  <a:latin typeface="Arial" panose="020B0604020202020204" pitchFamily="34" charset="0"/>
                  <a:ea typeface="Segoe UI" pitchFamily="34" charset="0"/>
                  <a:cs typeface="Arial" panose="020B0604020202020204" pitchFamily="34" charset="0"/>
                </a:rPr>
                <a:t>IP</a:t>
              </a:r>
              <a:endParaRPr lang="en-US" sz="12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47" name="AutoShape 16"/>
            <p:cNvSpPr>
              <a:spLocks noChangeArrowheads="1"/>
            </p:cNvSpPr>
            <p:nvPr/>
          </p:nvSpPr>
          <p:spPr bwMode="auto">
            <a:xfrm>
              <a:off x="307171" y="3818139"/>
              <a:ext cx="2231443" cy="920958"/>
            </a:xfrm>
            <a:prstGeom prst="roundRect">
              <a:avLst>
                <a:gd name="adj" fmla="val 3755"/>
              </a:avLst>
            </a:prstGeom>
            <a:noFill/>
            <a:ln>
              <a:noFill/>
              <a:headEnd/>
              <a:tailEnd/>
            </a:ln>
            <a:effectLst/>
          </p:spPr>
          <p:style>
            <a:lnRef idx="1">
              <a:schemeClr val="accent2"/>
            </a:lnRef>
            <a:fillRef idx="2">
              <a:schemeClr val="accent2"/>
            </a:fillRef>
            <a:effectRef idx="1">
              <a:schemeClr val="accent2"/>
            </a:effectRef>
            <a:fontRef idx="minor">
              <a:schemeClr val="dk1"/>
            </a:fontRef>
          </p:style>
          <p:txBody>
            <a:bodyPr wrap="square" lIns="0" tIns="0" rIns="0" bIns="0" anchor="ctr"/>
            <a:lstStyle/>
            <a:p>
              <a:pPr lvl="0" algn="ctr" fontAlgn="base">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DHCP</a:t>
              </a:r>
              <a:r>
                <a:rPr lang="ru-RU" sz="1200" b="1" dirty="0">
                  <a:solidFill>
                    <a:srgbClr val="000000"/>
                  </a:solidFill>
                  <a:latin typeface="Arial" panose="020B0604020202020204" pitchFamily="34" charset="0"/>
                  <a:ea typeface="Segoe UI" pitchFamily="34" charset="0"/>
                  <a:cs typeface="Arial" panose="020B0604020202020204" pitchFamily="34" charset="0"/>
                </a:rPr>
                <a:t>-Клиент </a:t>
              </a:r>
              <a:r>
                <a:rPr lang="en-US" sz="1200" b="1" dirty="0">
                  <a:solidFill>
                    <a:srgbClr val="000000"/>
                  </a:solidFill>
                  <a:latin typeface="Arial" panose="020B0604020202020204" pitchFamily="34" charset="0"/>
                  <a:ea typeface="Segoe UI" pitchFamily="34" charset="0"/>
                  <a:cs typeface="Arial" panose="020B0604020202020204" pitchFamily="34" charset="0"/>
                </a:rPr>
                <a:t>1:</a:t>
              </a:r>
            </a:p>
            <a:p>
              <a:pPr lvl="0" algn="ctr" fontAlgn="base">
                <a:spcBef>
                  <a:spcPct val="0"/>
                </a:spcBef>
                <a:spcAft>
                  <a:spcPct val="0"/>
                </a:spcAft>
              </a:pPr>
              <a:r>
                <a:rPr lang="ru-RU" sz="1100" dirty="0">
                  <a:solidFill>
                    <a:srgbClr val="000000"/>
                  </a:solidFill>
                  <a:latin typeface="Arial" panose="020B0604020202020204" pitchFamily="34" charset="0"/>
                  <a:ea typeface="Segoe UI" pitchFamily="34" charset="0"/>
                  <a:cs typeface="Arial" panose="020B0604020202020204" pitchFamily="34" charset="0"/>
                </a:rPr>
                <a:t>Настройка </a:t>
              </a:r>
              <a:r>
                <a:rPr lang="en-US" sz="1100" dirty="0">
                  <a:solidFill>
                    <a:srgbClr val="000000"/>
                  </a:solidFill>
                  <a:latin typeface="Arial" panose="020B0604020202020204" pitchFamily="34" charset="0"/>
                  <a:ea typeface="Segoe UI" pitchFamily="34" charset="0"/>
                  <a:cs typeface="Arial" panose="020B0604020202020204" pitchFamily="34" charset="0"/>
                </a:rPr>
                <a:t>IP-</a:t>
              </a:r>
              <a:r>
                <a:rPr lang="ru-RU" sz="1100" dirty="0">
                  <a:solidFill>
                    <a:srgbClr val="000000"/>
                  </a:solidFill>
                  <a:latin typeface="Arial" panose="020B0604020202020204" pitchFamily="34" charset="0"/>
                  <a:ea typeface="Segoe UI" pitchFamily="34" charset="0"/>
                  <a:cs typeface="Arial" panose="020B0604020202020204" pitchFamily="34" charset="0"/>
                </a:rPr>
                <a:t>адреса с </a:t>
              </a:r>
              <a:r>
                <a:rPr lang="en-US" sz="1100" dirty="0">
                  <a:solidFill>
                    <a:srgbClr val="000000"/>
                  </a:solidFill>
                  <a:latin typeface="Arial" panose="020B0604020202020204" pitchFamily="34" charset="0"/>
                  <a:ea typeface="Segoe UI" pitchFamily="34" charset="0"/>
                  <a:cs typeface="Arial" panose="020B0604020202020204" pitchFamily="34" charset="0"/>
                </a:rPr>
                <a:t>DHCP-</a:t>
              </a:r>
              <a:r>
                <a:rPr lang="ru-RU" sz="1100" dirty="0">
                  <a:solidFill>
                    <a:srgbClr val="000000"/>
                  </a:solidFill>
                  <a:latin typeface="Arial" panose="020B0604020202020204" pitchFamily="34" charset="0"/>
                  <a:ea typeface="Segoe UI" pitchFamily="34" charset="0"/>
                  <a:cs typeface="Arial" panose="020B0604020202020204" pitchFamily="34" charset="0"/>
                </a:rPr>
                <a:t>сервера</a:t>
              </a:r>
              <a:endParaRPr lang="en-US" sz="1100" dirty="0">
                <a:solidFill>
                  <a:srgbClr val="000000"/>
                </a:solidFill>
                <a:latin typeface="Arial" panose="020B0604020202020204" pitchFamily="34" charset="0"/>
                <a:ea typeface="Segoe UI" pitchFamily="34" charset="0"/>
                <a:cs typeface="Arial" panose="020B0604020202020204" pitchFamily="34" charset="0"/>
              </a:endParaRPr>
            </a:p>
          </p:txBody>
        </p:sp>
        <p:grpSp>
          <p:nvGrpSpPr>
            <p:cNvPr id="48" name="Group 8" descr="Graphic depicting a network that has four members: &#10;1. A Dynamic Host Configuration Protocol (DHCP) server with a DHCP database.&#10;2. A DHCP client (Client 1) that leases an IP address. &#10;3. A DHCP client (Client 2) that renews its IP address.&#10;4. A non-DHCP client that does not communicate with the DHCP server. &#10;There are arrows pointing between both of the clients and the DHCP Server, which represent lease generation and lease renewal.&#10;"/>
            <p:cNvGrpSpPr/>
            <p:nvPr/>
          </p:nvGrpSpPr>
          <p:grpSpPr>
            <a:xfrm>
              <a:off x="2478361" y="2422131"/>
              <a:ext cx="5011209" cy="2271257"/>
              <a:chOff x="2478361" y="2422131"/>
              <a:chExt cx="5011209" cy="2271257"/>
            </a:xfrm>
          </p:grpSpPr>
          <p:grpSp>
            <p:nvGrpSpPr>
              <p:cNvPr id="52" name="Group 12"/>
              <p:cNvGrpSpPr/>
              <p:nvPr/>
            </p:nvGrpSpPr>
            <p:grpSpPr>
              <a:xfrm>
                <a:off x="2478361" y="2516413"/>
                <a:ext cx="2545282" cy="1201441"/>
                <a:chOff x="2478361" y="2839141"/>
                <a:chExt cx="2545282" cy="1201441"/>
              </a:xfrm>
            </p:grpSpPr>
            <p:sp>
              <p:nvSpPr>
                <p:cNvPr id="61" name="AutoShape 17" descr="&quot;&quot;"/>
                <p:cNvSpPr>
                  <a:spLocks noChangeArrowheads="1"/>
                </p:cNvSpPr>
                <p:nvPr/>
              </p:nvSpPr>
              <p:spPr bwMode="auto">
                <a:xfrm>
                  <a:off x="2478361" y="3680219"/>
                  <a:ext cx="2545282" cy="360363"/>
                </a:xfrm>
                <a:prstGeom prst="leftRightArrow">
                  <a:avLst>
                    <a:gd name="adj1" fmla="val 49778"/>
                    <a:gd name="adj2" fmla="val 86787"/>
                  </a:avLst>
                </a:prstGeom>
                <a:ln/>
                <a:extLst/>
              </p:spPr>
              <p:style>
                <a:lnRef idx="1">
                  <a:schemeClr val="accent6"/>
                </a:lnRef>
                <a:fillRef idx="3">
                  <a:schemeClr val="accent6"/>
                </a:fillRef>
                <a:effectRef idx="2">
                  <a:schemeClr val="accent6"/>
                </a:effectRef>
                <a:fontRef idx="minor">
                  <a:schemeClr val="lt1"/>
                </a:fontRef>
              </p:style>
              <p:txBody>
                <a:bodyPr/>
                <a:lstStyle/>
                <a:p>
                  <a:pPr lvl="0" fontAlgn="base">
                    <a:spcBef>
                      <a:spcPct val="0"/>
                    </a:spcBef>
                    <a:spcAft>
                      <a:spcPct val="0"/>
                    </a:spcAft>
                  </a:pP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62" name="AutoShape 20"/>
                <p:cNvSpPr>
                  <a:spLocks noChangeArrowheads="1"/>
                </p:cNvSpPr>
                <p:nvPr/>
              </p:nvSpPr>
              <p:spPr bwMode="auto">
                <a:xfrm>
                  <a:off x="2799735" y="2839141"/>
                  <a:ext cx="1927225" cy="777184"/>
                </a:xfrm>
                <a:prstGeom prst="roundRect">
                  <a:avLst>
                    <a:gd name="adj" fmla="val 110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lIns="0" tIns="0" rIns="0" bIns="0" anchor="ctr"/>
                <a:lstStyle/>
                <a:p>
                  <a:pPr lvl="0" algn="ctr" fontAlgn="base">
                    <a:spcBef>
                      <a:spcPct val="0"/>
                    </a:spcBef>
                    <a:spcAft>
                      <a:spcPct val="0"/>
                    </a:spcAft>
                  </a:pPr>
                  <a:r>
                    <a:rPr lang="ru-RU" sz="1600" b="1" dirty="0">
                      <a:solidFill>
                        <a:srgbClr val="000000"/>
                      </a:solidFill>
                      <a:latin typeface="Arial" panose="020B0604020202020204" pitchFamily="34" charset="0"/>
                      <a:ea typeface="Segoe UI" pitchFamily="34" charset="0"/>
                      <a:cs typeface="Arial" panose="020B0604020202020204" pitchFamily="34" charset="0"/>
                    </a:rPr>
                    <a:t>Генерация аренды</a:t>
                  </a:r>
                  <a:endParaRPr lang="en-US" sz="1600" b="1" dirty="0">
                    <a:solidFill>
                      <a:srgbClr val="000000"/>
                    </a:solidFill>
                    <a:latin typeface="Arial" panose="020B0604020202020204" pitchFamily="34" charset="0"/>
                    <a:ea typeface="Segoe UI" pitchFamily="34" charset="0"/>
                    <a:cs typeface="Arial" panose="020B0604020202020204" pitchFamily="34" charset="0"/>
                  </a:endParaRPr>
                </a:p>
              </p:txBody>
            </p:sp>
          </p:grpSp>
          <p:pic>
            <p:nvPicPr>
              <p:cNvPr id="55" name="Picture 15"/>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639140" y="4058526"/>
                <a:ext cx="964662" cy="634862"/>
              </a:xfrm>
              <a:prstGeom prst="rect">
                <a:avLst/>
              </a:prstGeom>
            </p:spPr>
          </p:pic>
          <p:grpSp>
            <p:nvGrpSpPr>
              <p:cNvPr id="58" name="Group 18"/>
              <p:cNvGrpSpPr/>
              <p:nvPr/>
            </p:nvGrpSpPr>
            <p:grpSpPr>
              <a:xfrm>
                <a:off x="5617841" y="2422131"/>
                <a:ext cx="1871729" cy="736944"/>
                <a:chOff x="5617841" y="2422131"/>
                <a:chExt cx="1871729" cy="736944"/>
              </a:xfrm>
            </p:grpSpPr>
            <p:sp>
              <p:nvSpPr>
                <p:cNvPr id="59" name="AutoShape 19"/>
                <p:cNvSpPr>
                  <a:spLocks noChangeArrowheads="1"/>
                </p:cNvSpPr>
                <p:nvPr/>
              </p:nvSpPr>
              <p:spPr bwMode="auto">
                <a:xfrm>
                  <a:off x="5987368" y="2528220"/>
                  <a:ext cx="1502202" cy="511138"/>
                </a:xfrm>
                <a:prstGeom prst="roundRect">
                  <a:avLst>
                    <a:gd name="adj" fmla="val 11060"/>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lIns="0" tIns="0" rIns="0" bIns="0" anchor="ctr"/>
                <a:lstStyle/>
                <a:p>
                  <a:pPr lvl="0" algn="ctr" fontAlgn="base">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Обновление аренды</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60" name="AutoShape 18" descr="&quot;&quot;&#10;"/>
                <p:cNvSpPr>
                  <a:spLocks noChangeArrowheads="1"/>
                </p:cNvSpPr>
                <p:nvPr/>
              </p:nvSpPr>
              <p:spPr bwMode="auto">
                <a:xfrm rot="16200000">
                  <a:off x="5416850" y="2623122"/>
                  <a:ext cx="736944" cy="334962"/>
                </a:xfrm>
                <a:prstGeom prst="leftRightArrow">
                  <a:avLst>
                    <a:gd name="adj1" fmla="val 50000"/>
                    <a:gd name="adj2" fmla="val 62938"/>
                  </a:avLst>
                </a:prstGeom>
                <a:ln/>
                <a:extLst/>
              </p:spPr>
              <p:style>
                <a:lnRef idx="1">
                  <a:schemeClr val="accent6"/>
                </a:lnRef>
                <a:fillRef idx="3">
                  <a:schemeClr val="accent6"/>
                </a:fillRef>
                <a:effectRef idx="2">
                  <a:schemeClr val="accent6"/>
                </a:effectRef>
                <a:fontRef idx="minor">
                  <a:schemeClr val="lt1"/>
                </a:fontRef>
              </p:style>
              <p:txBody>
                <a:bodyPr/>
                <a:lstStyle/>
                <a:p>
                  <a:pPr lvl="0" fontAlgn="base">
                    <a:spcBef>
                      <a:spcPct val="0"/>
                    </a:spcBef>
                    <a:spcAft>
                      <a:spcPct val="0"/>
                    </a:spcAft>
                  </a:pP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grpSp>
        </p:grpSp>
        <p:sp>
          <p:nvSpPr>
            <p:cNvPr id="49" name="AutoShape 7"/>
            <p:cNvSpPr>
              <a:spLocks noChangeArrowheads="1"/>
            </p:cNvSpPr>
            <p:nvPr/>
          </p:nvSpPr>
          <p:spPr bwMode="auto">
            <a:xfrm>
              <a:off x="6547630" y="4479470"/>
              <a:ext cx="1981829" cy="394892"/>
            </a:xfrm>
            <a:prstGeom prst="roundRect">
              <a:avLst>
                <a:gd name="adj" fmla="val 11060"/>
              </a:avLst>
            </a:prstGeom>
            <a:noFill/>
            <a:ln w="9525" algn="ctr">
              <a:noFill/>
              <a:round/>
              <a:headEnd/>
              <a:tailEnd/>
            </a:ln>
            <a:effectLst/>
          </p:spPr>
          <p:txBody>
            <a:bodyPr wrap="square" lIns="0" tIns="0" rIns="0" bIns="0" anchor="ctr"/>
            <a:lstStyle/>
            <a:p>
              <a:pPr lvl="0" algn="ctr" fontAlgn="base">
                <a:spcBef>
                  <a:spcPct val="0"/>
                </a:spcBef>
                <a:spcAft>
                  <a:spcPct val="0"/>
                </a:spcAft>
              </a:pPr>
              <a:r>
                <a:rPr lang="ru-RU" sz="1200" b="1" dirty="0">
                  <a:solidFill>
                    <a:srgbClr val="000000"/>
                  </a:solidFill>
                  <a:latin typeface="Arial" panose="020B0604020202020204" pitchFamily="34" charset="0"/>
                  <a:ea typeface="Segoe UI" pitchFamily="34" charset="0"/>
                  <a:cs typeface="Arial" panose="020B0604020202020204" pitchFamily="34" charset="0"/>
                </a:rPr>
                <a:t>База данных </a:t>
              </a:r>
              <a:r>
                <a:rPr lang="en-US" sz="1200" b="1" dirty="0">
                  <a:solidFill>
                    <a:srgbClr val="000000"/>
                  </a:solidFill>
                  <a:latin typeface="Arial" panose="020B0604020202020204" pitchFamily="34" charset="0"/>
                  <a:ea typeface="Segoe UI" pitchFamily="34" charset="0"/>
                  <a:cs typeface="Arial" panose="020B0604020202020204" pitchFamily="34" charset="0"/>
                </a:rPr>
                <a:t>DHCP</a:t>
              </a:r>
            </a:p>
          </p:txBody>
        </p:sp>
        <p:sp>
          <p:nvSpPr>
            <p:cNvPr id="50" name="AutoShape 7"/>
            <p:cNvSpPr>
              <a:spLocks noChangeArrowheads="1"/>
            </p:cNvSpPr>
            <p:nvPr/>
          </p:nvSpPr>
          <p:spPr bwMode="auto">
            <a:xfrm>
              <a:off x="6802026" y="3933567"/>
              <a:ext cx="1616454" cy="394892"/>
            </a:xfrm>
            <a:prstGeom prst="roundRect">
              <a:avLst>
                <a:gd name="adj" fmla="val 11060"/>
              </a:avLst>
            </a:prstGeom>
            <a:noFill/>
            <a:ln w="9525" algn="ctr">
              <a:noFill/>
              <a:round/>
              <a:headEnd/>
              <a:tailEnd/>
            </a:ln>
            <a:effectLst/>
          </p:spPr>
          <p:txBody>
            <a:bodyPr wrap="square" lIns="0" tIns="0" rIns="0" bIns="0" anchor="ctr"/>
            <a:lstStyle/>
            <a:p>
              <a:pPr lvl="0" fontAlgn="base">
                <a:spcBef>
                  <a:spcPct val="0"/>
                </a:spcBef>
                <a:spcAft>
                  <a:spcPct val="0"/>
                </a:spcAft>
              </a:pPr>
              <a:r>
                <a:rPr lang="en-US" sz="1200" b="1" dirty="0">
                  <a:solidFill>
                    <a:srgbClr val="000000"/>
                  </a:solidFill>
                  <a:latin typeface="Arial" panose="020B0604020202020204" pitchFamily="34" charset="0"/>
                  <a:ea typeface="Segoe UI" pitchFamily="34" charset="0"/>
                  <a:cs typeface="Arial" panose="020B0604020202020204" pitchFamily="34" charset="0"/>
                </a:rPr>
                <a:t>DHCP</a:t>
              </a:r>
              <a:r>
                <a:rPr lang="ru-RU" sz="1200" b="1"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grpSp>
      <p:grpSp>
        <p:nvGrpSpPr>
          <p:cNvPr id="63" name="Группа 62"/>
          <p:cNvGrpSpPr/>
          <p:nvPr/>
        </p:nvGrpSpPr>
        <p:grpSpPr>
          <a:xfrm>
            <a:off x="227820" y="4632641"/>
            <a:ext cx="3180124" cy="1604459"/>
            <a:chOff x="108087" y="1392544"/>
            <a:chExt cx="3857629" cy="1781556"/>
          </a:xfrm>
        </p:grpSpPr>
        <p:sp>
          <p:nvSpPr>
            <p:cNvPr id="64" name="Содержимое 2"/>
            <p:cNvSpPr txBox="1">
              <a:spLocks/>
            </p:cNvSpPr>
            <p:nvPr/>
          </p:nvSpPr>
          <p:spPr bwMode="auto">
            <a:xfrm>
              <a:off x="2820318" y="2898070"/>
              <a:ext cx="1145398" cy="25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pPr algn="ctr"/>
              <a:r>
                <a:rPr lang="en-US" altLang="ru-RU" sz="1050" b="0" dirty="0">
                  <a:latin typeface="Arial" panose="020B0604020202020204" pitchFamily="34" charset="0"/>
                  <a:cs typeface="Arial" panose="020B0604020202020204" pitchFamily="34" charset="0"/>
                </a:rPr>
                <a:t>DHCP</a:t>
              </a:r>
              <a:r>
                <a:rPr lang="ru-RU" altLang="ru-RU" sz="1050" b="0" dirty="0">
                  <a:latin typeface="Arial" panose="020B0604020202020204" pitchFamily="34" charset="0"/>
                  <a:cs typeface="Arial" panose="020B0604020202020204" pitchFamily="34" charset="0"/>
                </a:rPr>
                <a:t>-Сервер</a:t>
              </a:r>
              <a:endParaRPr lang="en-US" altLang="ru-RU" sz="1050" b="0" dirty="0">
                <a:latin typeface="Arial" panose="020B0604020202020204" pitchFamily="34" charset="0"/>
                <a:cs typeface="Arial" panose="020B0604020202020204" pitchFamily="34" charset="0"/>
              </a:endParaRPr>
            </a:p>
          </p:txBody>
        </p:sp>
        <p:grpSp>
          <p:nvGrpSpPr>
            <p:cNvPr id="65" name="Группа 64"/>
            <p:cNvGrpSpPr/>
            <p:nvPr/>
          </p:nvGrpSpPr>
          <p:grpSpPr>
            <a:xfrm>
              <a:off x="108087" y="1392544"/>
              <a:ext cx="3508132" cy="1781556"/>
              <a:chOff x="238194" y="1478817"/>
              <a:chExt cx="3508132" cy="1781556"/>
            </a:xfrm>
          </p:grpSpPr>
          <p:grpSp>
            <p:nvGrpSpPr>
              <p:cNvPr id="66" name="Группа 65"/>
              <p:cNvGrpSpPr/>
              <p:nvPr/>
            </p:nvGrpSpPr>
            <p:grpSpPr>
              <a:xfrm>
                <a:off x="238194" y="1478817"/>
                <a:ext cx="2659786" cy="1781556"/>
                <a:chOff x="238194" y="1478817"/>
                <a:chExt cx="2659786" cy="1781556"/>
              </a:xfrm>
            </p:grpSpPr>
            <p:grpSp>
              <p:nvGrpSpPr>
                <p:cNvPr id="70" name="Группа 69"/>
                <p:cNvGrpSpPr/>
                <p:nvPr/>
              </p:nvGrpSpPr>
              <p:grpSpPr>
                <a:xfrm>
                  <a:off x="238194" y="1478817"/>
                  <a:ext cx="2595633" cy="1781556"/>
                  <a:chOff x="238194" y="1109985"/>
                  <a:chExt cx="2595633" cy="1781556"/>
                </a:xfrm>
              </p:grpSpPr>
              <p:pic>
                <p:nvPicPr>
                  <p:cNvPr id="72"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8488" y="1858322"/>
                    <a:ext cx="479347" cy="80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Содержимое 2"/>
                  <p:cNvSpPr txBox="1">
                    <a:spLocks/>
                  </p:cNvSpPr>
                  <p:nvPr/>
                </p:nvSpPr>
                <p:spPr bwMode="auto">
                  <a:xfrm>
                    <a:off x="437931" y="2628563"/>
                    <a:ext cx="1299850" cy="26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r>
                      <a:rPr lang="ru-RU" altLang="ru-RU" sz="1050" b="0" dirty="0">
                        <a:latin typeface="Arial" panose="020B0604020202020204" pitchFamily="34" charset="0"/>
                        <a:cs typeface="Arial" panose="020B0604020202020204" pitchFamily="34" charset="0"/>
                      </a:rPr>
                      <a:t>Клиент </a:t>
                    </a:r>
                    <a:endParaRPr lang="en-US" altLang="ru-RU" sz="1050" b="0" dirty="0">
                      <a:latin typeface="Arial" panose="020B0604020202020204" pitchFamily="34" charset="0"/>
                      <a:cs typeface="Arial" panose="020B0604020202020204" pitchFamily="34" charset="0"/>
                    </a:endParaRPr>
                  </a:p>
                </p:txBody>
              </p:sp>
              <p:sp>
                <p:nvSpPr>
                  <p:cNvPr id="77" name="Содержимое 2"/>
                  <p:cNvSpPr txBox="1">
                    <a:spLocks/>
                  </p:cNvSpPr>
                  <p:nvPr/>
                </p:nvSpPr>
                <p:spPr bwMode="auto">
                  <a:xfrm>
                    <a:off x="1641553" y="2629936"/>
                    <a:ext cx="1070124" cy="24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pPr algn="ctr"/>
                    <a:r>
                      <a:rPr lang="en-US" altLang="ru-RU" sz="1050" b="0" dirty="0">
                        <a:latin typeface="Arial" panose="020B0604020202020204" pitchFamily="34" charset="0"/>
                        <a:cs typeface="Arial" panose="020B0604020202020204" pitchFamily="34" charset="0"/>
                      </a:rPr>
                      <a:t>DHCP Relay</a:t>
                    </a:r>
                  </a:p>
                </p:txBody>
              </p:sp>
              <p:sp>
                <p:nvSpPr>
                  <p:cNvPr id="78" name="Стрелка влево 23"/>
                  <p:cNvSpPr/>
                  <p:nvPr/>
                </p:nvSpPr>
                <p:spPr bwMode="auto">
                  <a:xfrm flipH="1">
                    <a:off x="1211667" y="2383054"/>
                    <a:ext cx="769333" cy="162632"/>
                  </a:xfrm>
                  <a:prstGeom prst="lef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lIns="54864" tIns="27432" rIns="54864" bIns="27432" anchorCtr="1"/>
                  <a:lstStyle/>
                  <a:p>
                    <a:pPr>
                      <a:defRPr/>
                    </a:pPr>
                    <a:endParaRPr lang="ru-RU" sz="1600">
                      <a:latin typeface="Arial" panose="020B0604020202020204" pitchFamily="34" charset="0"/>
                      <a:cs typeface="Arial" panose="020B0604020202020204" pitchFamily="34" charset="0"/>
                    </a:endParaRPr>
                  </a:p>
                </p:txBody>
              </p:sp>
              <p:sp>
                <p:nvSpPr>
                  <p:cNvPr id="79" name="Содержимое 2"/>
                  <p:cNvSpPr txBox="1">
                    <a:spLocks/>
                  </p:cNvSpPr>
                  <p:nvPr/>
                </p:nvSpPr>
                <p:spPr bwMode="auto">
                  <a:xfrm>
                    <a:off x="1092795" y="2146637"/>
                    <a:ext cx="924458" cy="20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r>
                      <a:rPr lang="en-US" altLang="ru-RU" sz="1000" dirty="0">
                        <a:latin typeface="Arial" panose="020B0604020202020204" pitchFamily="34" charset="0"/>
                        <a:cs typeface="Arial" panose="020B0604020202020204" pitchFamily="34" charset="0"/>
                      </a:rPr>
                      <a:t>Discover</a:t>
                    </a:r>
                  </a:p>
                </p:txBody>
              </p:sp>
              <p:pic>
                <p:nvPicPr>
                  <p:cNvPr id="80" name="Рисунок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194" y="1766151"/>
                    <a:ext cx="1028428" cy="974737"/>
                  </a:xfrm>
                  <a:prstGeom prst="rect">
                    <a:avLst/>
                  </a:prstGeom>
                </p:spPr>
              </p:pic>
              <p:sp>
                <p:nvSpPr>
                  <p:cNvPr id="81" name="Овал 80"/>
                  <p:cNvSpPr/>
                  <p:nvPr/>
                </p:nvSpPr>
                <p:spPr>
                  <a:xfrm>
                    <a:off x="322829" y="1734832"/>
                    <a:ext cx="209199" cy="2091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1</a:t>
                    </a:r>
                    <a:endParaRPr lang="ru-RU" sz="1100" dirty="0">
                      <a:latin typeface="Arial" panose="020B0604020202020204" pitchFamily="34" charset="0"/>
                      <a:cs typeface="Arial" panose="020B0604020202020204" pitchFamily="34" charset="0"/>
                    </a:endParaRPr>
                  </a:p>
                </p:txBody>
              </p:sp>
              <p:sp>
                <p:nvSpPr>
                  <p:cNvPr id="82" name="PubOvalCallout"/>
                  <p:cNvSpPr>
                    <a:spLocks noEditPoints="1" noChangeArrowheads="1"/>
                  </p:cNvSpPr>
                  <p:nvPr/>
                </p:nvSpPr>
                <p:spPr bwMode="auto">
                  <a:xfrm>
                    <a:off x="532030" y="1109985"/>
                    <a:ext cx="2301797" cy="985124"/>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ln/>
                </p:spPr>
                <p:style>
                  <a:lnRef idx="1">
                    <a:schemeClr val="accent5"/>
                  </a:lnRef>
                  <a:fillRef idx="2">
                    <a:schemeClr val="accent5"/>
                  </a:fillRef>
                  <a:effectRef idx="1">
                    <a:schemeClr val="accent5"/>
                  </a:effectRef>
                  <a:fontRef idx="minor">
                    <a:schemeClr val="dk1"/>
                  </a:fontRef>
                </p:style>
                <p:txBody>
                  <a:bodyPr/>
                  <a:lstStyle/>
                  <a:p>
                    <a:pPr>
                      <a:defRPr/>
                    </a:pPr>
                    <a:endParaRPr lang="ru-RU" sz="1050" dirty="0">
                      <a:latin typeface="Arial" panose="020B0604020202020204" pitchFamily="34" charset="0"/>
                      <a:cs typeface="Arial" panose="020B0604020202020204" pitchFamily="34" charset="0"/>
                    </a:endParaRPr>
                  </a:p>
                </p:txBody>
              </p:sp>
            </p:grpSp>
            <p:sp>
              <p:nvSpPr>
                <p:cNvPr id="71" name="Прямоугольник 70"/>
                <p:cNvSpPr/>
                <p:nvPr/>
              </p:nvSpPr>
              <p:spPr>
                <a:xfrm>
                  <a:off x="395848" y="1589534"/>
                  <a:ext cx="2502132" cy="615147"/>
                </a:xfrm>
                <a:prstGeom prst="rect">
                  <a:avLst/>
                </a:prstGeom>
              </p:spPr>
              <p:txBody>
                <a:bodyPr wrap="square">
                  <a:spAutoFit/>
                </a:bodyPr>
                <a:lstStyle/>
                <a:p>
                  <a:pPr algn="ctr">
                    <a:defRPr/>
                  </a:pPr>
                  <a:r>
                    <a:rPr lang="en-US" sz="1000" dirty="0">
                      <a:latin typeface="Arial" panose="020B0604020202020204" pitchFamily="34" charset="0"/>
                      <a:cs typeface="Arial" panose="020B0604020202020204" pitchFamily="34" charset="0"/>
                    </a:rPr>
                    <a:t>Source IP 0.0.0.0, Network broadcast, UDP source port 67, destination port 68</a:t>
                  </a:r>
                  <a:endParaRPr lang="ru-RU" sz="1000" dirty="0">
                    <a:latin typeface="Arial" panose="020B0604020202020204" pitchFamily="34" charset="0"/>
                    <a:cs typeface="Arial" panose="020B0604020202020204" pitchFamily="34" charset="0"/>
                  </a:endParaRPr>
                </a:p>
              </p:txBody>
            </p:sp>
          </p:grpSp>
          <p:pic>
            <p:nvPicPr>
              <p:cNvPr id="67"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6979" y="2219291"/>
                <a:ext cx="479347" cy="80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Стрелка влево 23"/>
              <p:cNvSpPr/>
              <p:nvPr/>
            </p:nvSpPr>
            <p:spPr bwMode="auto">
              <a:xfrm flipH="1">
                <a:off x="2480158" y="2744023"/>
                <a:ext cx="769333" cy="162632"/>
              </a:xfrm>
              <a:prstGeom prst="lef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lIns="54864" tIns="27432" rIns="54864" bIns="27432" anchorCtr="1"/>
              <a:lstStyle/>
              <a:p>
                <a:pPr>
                  <a:defRPr/>
                </a:pPr>
                <a:endParaRPr lang="ru-RU" sz="1600">
                  <a:latin typeface="Arial" panose="020B0604020202020204" pitchFamily="34" charset="0"/>
                  <a:cs typeface="Arial" panose="020B0604020202020204" pitchFamily="34" charset="0"/>
                </a:endParaRPr>
              </a:p>
            </p:txBody>
          </p:sp>
          <p:sp>
            <p:nvSpPr>
              <p:cNvPr id="69" name="Содержимое 2"/>
              <p:cNvSpPr txBox="1">
                <a:spLocks/>
              </p:cNvSpPr>
              <p:nvPr/>
            </p:nvSpPr>
            <p:spPr bwMode="auto">
              <a:xfrm>
                <a:off x="2374188" y="2515469"/>
                <a:ext cx="911555" cy="2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r>
                  <a:rPr lang="en-US" altLang="ru-RU" sz="1000" dirty="0">
                    <a:latin typeface="Arial" panose="020B0604020202020204" pitchFamily="34" charset="0"/>
                    <a:cs typeface="Arial" panose="020B0604020202020204" pitchFamily="34" charset="0"/>
                  </a:rPr>
                  <a:t>Discover</a:t>
                </a:r>
              </a:p>
            </p:txBody>
          </p:sp>
        </p:grpSp>
      </p:grpSp>
      <p:grpSp>
        <p:nvGrpSpPr>
          <p:cNvPr id="83" name="Группа 82"/>
          <p:cNvGrpSpPr/>
          <p:nvPr/>
        </p:nvGrpSpPr>
        <p:grpSpPr>
          <a:xfrm>
            <a:off x="3326105" y="4629524"/>
            <a:ext cx="3067240" cy="1603429"/>
            <a:chOff x="4010647" y="1436238"/>
            <a:chExt cx="3889514" cy="1668366"/>
          </a:xfrm>
        </p:grpSpPr>
        <p:grpSp>
          <p:nvGrpSpPr>
            <p:cNvPr id="84" name="Группа 83"/>
            <p:cNvGrpSpPr/>
            <p:nvPr/>
          </p:nvGrpSpPr>
          <p:grpSpPr>
            <a:xfrm>
              <a:off x="4010647" y="1436238"/>
              <a:ext cx="2615132" cy="1668366"/>
              <a:chOff x="2937820" y="1509894"/>
              <a:chExt cx="2615132" cy="1668366"/>
            </a:xfrm>
          </p:grpSpPr>
          <p:grpSp>
            <p:nvGrpSpPr>
              <p:cNvPr id="91" name="Группа 90"/>
              <p:cNvGrpSpPr/>
              <p:nvPr/>
            </p:nvGrpSpPr>
            <p:grpSpPr>
              <a:xfrm>
                <a:off x="2937820" y="1509894"/>
                <a:ext cx="2424519" cy="1668366"/>
                <a:chOff x="2832295" y="1535401"/>
                <a:chExt cx="2424519" cy="1668366"/>
              </a:xfrm>
            </p:grpSpPr>
            <p:grpSp>
              <p:nvGrpSpPr>
                <p:cNvPr id="93" name="Группа 92"/>
                <p:cNvGrpSpPr/>
                <p:nvPr/>
              </p:nvGrpSpPr>
              <p:grpSpPr>
                <a:xfrm>
                  <a:off x="2844237" y="1535401"/>
                  <a:ext cx="2412577" cy="1668366"/>
                  <a:chOff x="9238349" y="1597425"/>
                  <a:chExt cx="2412577" cy="1668366"/>
                </a:xfrm>
              </p:grpSpPr>
              <p:sp>
                <p:nvSpPr>
                  <p:cNvPr id="95" name="PubOvalCallout"/>
                  <p:cNvSpPr>
                    <a:spLocks noEditPoints="1" noChangeArrowheads="1"/>
                  </p:cNvSpPr>
                  <p:nvPr/>
                </p:nvSpPr>
                <p:spPr bwMode="auto">
                  <a:xfrm>
                    <a:off x="9454476" y="1597425"/>
                    <a:ext cx="2196450" cy="815061"/>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ln/>
                </p:spPr>
                <p:style>
                  <a:lnRef idx="1">
                    <a:schemeClr val="accent5"/>
                  </a:lnRef>
                  <a:fillRef idx="2">
                    <a:schemeClr val="accent5"/>
                  </a:fillRef>
                  <a:effectRef idx="1">
                    <a:schemeClr val="accent5"/>
                  </a:effectRef>
                  <a:fontRef idx="minor">
                    <a:schemeClr val="dk1"/>
                  </a:fontRef>
                </p:style>
                <p:txBody>
                  <a:bodyPr/>
                  <a:lstStyle/>
                  <a:p>
                    <a:pPr>
                      <a:defRPr/>
                    </a:pPr>
                    <a:endParaRPr lang="ru-RU" sz="1100" dirty="0"/>
                  </a:p>
                </p:txBody>
              </p:sp>
              <p:sp>
                <p:nvSpPr>
                  <p:cNvPr id="96" name="Стрелка влево 25"/>
                  <p:cNvSpPr/>
                  <p:nvPr/>
                </p:nvSpPr>
                <p:spPr bwMode="auto">
                  <a:xfrm>
                    <a:off x="10217614" y="2700079"/>
                    <a:ext cx="769333" cy="162631"/>
                  </a:xfrm>
                  <a:prstGeom prst="lef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lIns="54864" tIns="27432" rIns="54864" bIns="27432" anchorCtr="1"/>
                  <a:lstStyle/>
                  <a:p>
                    <a:pPr>
                      <a:defRPr/>
                    </a:pPr>
                    <a:endParaRPr lang="ru-RU" dirty="0"/>
                  </a:p>
                </p:txBody>
              </p:sp>
              <p:sp>
                <p:nvSpPr>
                  <p:cNvPr id="97" name="Содержимое 2"/>
                  <p:cNvSpPr txBox="1">
                    <a:spLocks/>
                  </p:cNvSpPr>
                  <p:nvPr/>
                </p:nvSpPr>
                <p:spPr bwMode="auto">
                  <a:xfrm>
                    <a:off x="10319018" y="2504383"/>
                    <a:ext cx="681449" cy="16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r>
                      <a:rPr lang="en-US" altLang="ru-RU" sz="1100" dirty="0">
                        <a:latin typeface="Arial" panose="020B0604020202020204" pitchFamily="34" charset="0"/>
                        <a:cs typeface="Arial" panose="020B0604020202020204" pitchFamily="34" charset="0"/>
                      </a:rPr>
                      <a:t>Offer</a:t>
                    </a:r>
                  </a:p>
                </p:txBody>
              </p:sp>
              <p:pic>
                <p:nvPicPr>
                  <p:cNvPr id="98" name="Рисунок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8349" y="2180085"/>
                    <a:ext cx="1028428" cy="974737"/>
                  </a:xfrm>
                  <a:prstGeom prst="rect">
                    <a:avLst/>
                  </a:prstGeom>
                </p:spPr>
              </p:pic>
              <p:sp>
                <p:nvSpPr>
                  <p:cNvPr id="99" name="Содержимое 2"/>
                  <p:cNvSpPr txBox="1">
                    <a:spLocks/>
                  </p:cNvSpPr>
                  <p:nvPr/>
                </p:nvSpPr>
                <p:spPr bwMode="auto">
                  <a:xfrm>
                    <a:off x="9547070" y="3002813"/>
                    <a:ext cx="1299850" cy="26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r>
                      <a:rPr lang="ru-RU" altLang="ru-RU" sz="1100" b="0" dirty="0">
                        <a:latin typeface="Arial" panose="020B0604020202020204" pitchFamily="34" charset="0"/>
                        <a:cs typeface="Arial" panose="020B0604020202020204" pitchFamily="34" charset="0"/>
                      </a:rPr>
                      <a:t>Клиент </a:t>
                    </a:r>
                    <a:endParaRPr lang="en-US" altLang="ru-RU" sz="1100" b="0" dirty="0">
                      <a:latin typeface="Arial" panose="020B0604020202020204" pitchFamily="34" charset="0"/>
                      <a:cs typeface="Arial" panose="020B0604020202020204" pitchFamily="34" charset="0"/>
                    </a:endParaRPr>
                  </a:p>
                </p:txBody>
              </p:sp>
            </p:grpSp>
            <p:sp>
              <p:nvSpPr>
                <p:cNvPr id="94" name="Овал 93"/>
                <p:cNvSpPr/>
                <p:nvPr/>
              </p:nvSpPr>
              <p:spPr>
                <a:xfrm>
                  <a:off x="2832295" y="2075576"/>
                  <a:ext cx="256556" cy="19793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2</a:t>
                  </a:r>
                  <a:endParaRPr lang="ru-RU" sz="1200" dirty="0"/>
                </a:p>
              </p:txBody>
            </p:sp>
          </p:grpSp>
          <p:sp>
            <p:nvSpPr>
              <p:cNvPr id="92" name="Прямоугольник 91"/>
              <p:cNvSpPr/>
              <p:nvPr/>
            </p:nvSpPr>
            <p:spPr>
              <a:xfrm>
                <a:off x="3050821" y="1663505"/>
                <a:ext cx="2502131" cy="430887"/>
              </a:xfrm>
              <a:prstGeom prst="rect">
                <a:avLst/>
              </a:prstGeom>
            </p:spPr>
            <p:txBody>
              <a:bodyPr wrap="square">
                <a:spAutoFit/>
              </a:bodyPr>
              <a:lstStyle/>
              <a:p>
                <a:pPr algn="ctr">
                  <a:defRPr/>
                </a:pPr>
                <a:r>
                  <a:rPr lang="en-US" sz="1000" dirty="0">
                    <a:latin typeface="Arial" panose="020B0604020202020204" pitchFamily="34" charset="0"/>
                    <a:cs typeface="Arial" panose="020B0604020202020204" pitchFamily="34" charset="0"/>
                  </a:rPr>
                  <a:t>Unicast UDP source port 68, destination port 67</a:t>
                </a:r>
                <a:endParaRPr lang="ru-RU" sz="1000" dirty="0">
                  <a:latin typeface="Arial" panose="020B0604020202020204" pitchFamily="34" charset="0"/>
                  <a:cs typeface="Arial" panose="020B0604020202020204" pitchFamily="34" charset="0"/>
                </a:endParaRPr>
              </a:p>
            </p:txBody>
          </p:sp>
        </p:grpSp>
        <p:pic>
          <p:nvPicPr>
            <p:cNvPr id="85"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5917" y="2133356"/>
              <a:ext cx="509640" cy="73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Содержимое 2"/>
            <p:cNvSpPr txBox="1">
              <a:spLocks/>
            </p:cNvSpPr>
            <p:nvPr/>
          </p:nvSpPr>
          <p:spPr bwMode="auto">
            <a:xfrm>
              <a:off x="5498982" y="2842692"/>
              <a:ext cx="1070124" cy="24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pPr algn="ctr"/>
              <a:r>
                <a:rPr lang="en-US" altLang="ru-RU" sz="1100" b="0" dirty="0">
                  <a:latin typeface="Arial" panose="020B0604020202020204" pitchFamily="34" charset="0"/>
                  <a:cs typeface="Arial" panose="020B0604020202020204" pitchFamily="34" charset="0"/>
                </a:rPr>
                <a:t>DHCP Relay</a:t>
              </a:r>
            </a:p>
          </p:txBody>
        </p:sp>
        <p:pic>
          <p:nvPicPr>
            <p:cNvPr id="87"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5224" y="2151079"/>
              <a:ext cx="506539" cy="70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Содержимое 2"/>
            <p:cNvSpPr txBox="1">
              <a:spLocks/>
            </p:cNvSpPr>
            <p:nvPr/>
          </p:nvSpPr>
          <p:spPr bwMode="auto">
            <a:xfrm>
              <a:off x="6744993" y="2835639"/>
              <a:ext cx="1155168"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pPr algn="ctr"/>
              <a:r>
                <a:rPr lang="en-US" altLang="ru-RU" sz="1100" b="0" dirty="0">
                  <a:latin typeface="Arial" panose="020B0604020202020204" pitchFamily="34" charset="0"/>
                  <a:cs typeface="Arial" panose="020B0604020202020204" pitchFamily="34" charset="0"/>
                </a:rPr>
                <a:t>DHCP</a:t>
              </a:r>
              <a:r>
                <a:rPr lang="ru-RU" altLang="ru-RU" sz="1100" b="0" dirty="0">
                  <a:latin typeface="Arial" panose="020B0604020202020204" pitchFamily="34" charset="0"/>
                  <a:cs typeface="Arial" panose="020B0604020202020204" pitchFamily="34" charset="0"/>
                </a:rPr>
                <a:t>-Сервер</a:t>
              </a:r>
              <a:endParaRPr lang="en-US" altLang="ru-RU" sz="1100" b="0" dirty="0">
                <a:latin typeface="Arial" panose="020B0604020202020204" pitchFamily="34" charset="0"/>
                <a:cs typeface="Arial" panose="020B0604020202020204" pitchFamily="34" charset="0"/>
              </a:endParaRPr>
            </a:p>
          </p:txBody>
        </p:sp>
        <p:sp>
          <p:nvSpPr>
            <p:cNvPr id="89" name="Стрелка влево 25"/>
            <p:cNvSpPr/>
            <p:nvPr/>
          </p:nvSpPr>
          <p:spPr bwMode="auto">
            <a:xfrm>
              <a:off x="6363650" y="2537145"/>
              <a:ext cx="769333" cy="162631"/>
            </a:xfrm>
            <a:prstGeom prst="lef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lIns="54864" tIns="27432" rIns="54864" bIns="27432" anchorCtr="1"/>
            <a:lstStyle/>
            <a:p>
              <a:pPr>
                <a:defRPr/>
              </a:pPr>
              <a:endParaRPr lang="ru-RU" dirty="0"/>
            </a:p>
          </p:txBody>
        </p:sp>
        <p:sp>
          <p:nvSpPr>
            <p:cNvPr id="90" name="Содержимое 2"/>
            <p:cNvSpPr txBox="1">
              <a:spLocks/>
            </p:cNvSpPr>
            <p:nvPr/>
          </p:nvSpPr>
          <p:spPr bwMode="auto">
            <a:xfrm>
              <a:off x="6419567" y="2320870"/>
              <a:ext cx="674256" cy="23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r>
                <a:rPr lang="en-US" altLang="ru-RU" sz="1100" dirty="0">
                  <a:latin typeface="Arial" panose="020B0604020202020204" pitchFamily="34" charset="0"/>
                  <a:cs typeface="Arial" panose="020B0604020202020204" pitchFamily="34" charset="0"/>
                </a:rPr>
                <a:t>Offer</a:t>
              </a:r>
            </a:p>
          </p:txBody>
        </p:sp>
      </p:grpSp>
      <p:grpSp>
        <p:nvGrpSpPr>
          <p:cNvPr id="100" name="Группа 99"/>
          <p:cNvGrpSpPr/>
          <p:nvPr/>
        </p:nvGrpSpPr>
        <p:grpSpPr>
          <a:xfrm>
            <a:off x="6332005" y="4544350"/>
            <a:ext cx="2993064" cy="1688602"/>
            <a:chOff x="142193" y="3307931"/>
            <a:chExt cx="3891513" cy="1694154"/>
          </a:xfrm>
        </p:grpSpPr>
        <p:grpSp>
          <p:nvGrpSpPr>
            <p:cNvPr id="101" name="Группа 100"/>
            <p:cNvGrpSpPr/>
            <p:nvPr/>
          </p:nvGrpSpPr>
          <p:grpSpPr>
            <a:xfrm>
              <a:off x="142193" y="3307931"/>
              <a:ext cx="2623663" cy="1694154"/>
              <a:chOff x="237906" y="3287161"/>
              <a:chExt cx="2623663" cy="1694154"/>
            </a:xfrm>
          </p:grpSpPr>
          <p:grpSp>
            <p:nvGrpSpPr>
              <p:cNvPr id="108" name="Группа 107"/>
              <p:cNvGrpSpPr/>
              <p:nvPr/>
            </p:nvGrpSpPr>
            <p:grpSpPr>
              <a:xfrm>
                <a:off x="237906" y="3287161"/>
                <a:ext cx="2623663" cy="1694154"/>
                <a:chOff x="266674" y="3163269"/>
                <a:chExt cx="2623663" cy="1694154"/>
              </a:xfrm>
            </p:grpSpPr>
            <p:grpSp>
              <p:nvGrpSpPr>
                <p:cNvPr id="110" name="Группа 109"/>
                <p:cNvGrpSpPr/>
                <p:nvPr/>
              </p:nvGrpSpPr>
              <p:grpSpPr>
                <a:xfrm>
                  <a:off x="266674" y="3163269"/>
                  <a:ext cx="2623663" cy="1694154"/>
                  <a:chOff x="6860394" y="3531048"/>
                  <a:chExt cx="2623663" cy="1694154"/>
                </a:xfrm>
              </p:grpSpPr>
              <p:sp>
                <p:nvSpPr>
                  <p:cNvPr id="112" name="PubOvalCallout"/>
                  <p:cNvSpPr>
                    <a:spLocks noEditPoints="1" noChangeArrowheads="1"/>
                  </p:cNvSpPr>
                  <p:nvPr/>
                </p:nvSpPr>
                <p:spPr bwMode="auto">
                  <a:xfrm flipH="1">
                    <a:off x="6860394" y="3531048"/>
                    <a:ext cx="2623663" cy="919626"/>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defRPr/>
                    </a:pPr>
                    <a:endParaRPr lang="ru-RU" sz="1000" dirty="0"/>
                  </a:p>
                </p:txBody>
              </p:sp>
              <p:sp>
                <p:nvSpPr>
                  <p:cNvPr id="113" name="Содержимое 2"/>
                  <p:cNvSpPr txBox="1">
                    <a:spLocks/>
                  </p:cNvSpPr>
                  <p:nvPr/>
                </p:nvSpPr>
                <p:spPr bwMode="auto">
                  <a:xfrm>
                    <a:off x="7773022" y="4469497"/>
                    <a:ext cx="959373" cy="13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r>
                      <a:rPr lang="en-US" altLang="ru-RU" sz="1000" dirty="0">
                        <a:latin typeface="Arial" panose="020B0604020202020204" pitchFamily="34" charset="0"/>
                        <a:cs typeface="Arial" panose="020B0604020202020204" pitchFamily="34" charset="0"/>
                      </a:rPr>
                      <a:t>Request</a:t>
                    </a:r>
                  </a:p>
                </p:txBody>
              </p:sp>
              <p:sp>
                <p:nvSpPr>
                  <p:cNvPr id="114" name="Стрелка влево 29"/>
                  <p:cNvSpPr/>
                  <p:nvPr/>
                </p:nvSpPr>
                <p:spPr bwMode="auto">
                  <a:xfrm flipH="1">
                    <a:off x="7872202" y="4658700"/>
                    <a:ext cx="756937" cy="167244"/>
                  </a:xfrm>
                  <a:prstGeom prst="lef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lIns="54864" tIns="27432" rIns="54864" bIns="27432" anchorCtr="1"/>
                  <a:lstStyle/>
                  <a:p>
                    <a:pPr>
                      <a:defRPr/>
                    </a:pPr>
                    <a:endParaRPr lang="ru-RU"/>
                  </a:p>
                </p:txBody>
              </p:sp>
              <p:pic>
                <p:nvPicPr>
                  <p:cNvPr id="115" name="Рисунок 1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2048" y="4128609"/>
                    <a:ext cx="1028428" cy="974737"/>
                  </a:xfrm>
                  <a:prstGeom prst="rect">
                    <a:avLst/>
                  </a:prstGeom>
                </p:spPr>
              </p:pic>
              <p:sp>
                <p:nvSpPr>
                  <p:cNvPr id="116" name="Содержимое 2"/>
                  <p:cNvSpPr txBox="1">
                    <a:spLocks/>
                  </p:cNvSpPr>
                  <p:nvPr/>
                </p:nvSpPr>
                <p:spPr bwMode="auto">
                  <a:xfrm>
                    <a:off x="7153902" y="4962224"/>
                    <a:ext cx="1299850" cy="26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r>
                      <a:rPr lang="ru-RU" altLang="ru-RU" sz="1100" b="0" dirty="0">
                        <a:latin typeface="Arial" panose="020B0604020202020204" pitchFamily="34" charset="0"/>
                        <a:cs typeface="Arial" panose="020B0604020202020204" pitchFamily="34" charset="0"/>
                      </a:rPr>
                      <a:t>Клиент </a:t>
                    </a:r>
                    <a:endParaRPr lang="en-US" altLang="ru-RU" sz="1100" b="0" dirty="0">
                      <a:latin typeface="Arial" panose="020B0604020202020204" pitchFamily="34" charset="0"/>
                      <a:cs typeface="Arial" panose="020B0604020202020204" pitchFamily="34" charset="0"/>
                    </a:endParaRPr>
                  </a:p>
                </p:txBody>
              </p:sp>
            </p:grpSp>
            <p:sp>
              <p:nvSpPr>
                <p:cNvPr id="111" name="Овал 110"/>
                <p:cNvSpPr/>
                <p:nvPr/>
              </p:nvSpPr>
              <p:spPr>
                <a:xfrm>
                  <a:off x="266674" y="3869988"/>
                  <a:ext cx="223015" cy="1858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3</a:t>
                  </a:r>
                  <a:endParaRPr lang="ru-RU" sz="1200" dirty="0"/>
                </a:p>
              </p:txBody>
            </p:sp>
          </p:grpSp>
          <p:sp>
            <p:nvSpPr>
              <p:cNvPr id="109" name="Прямоугольник 108"/>
              <p:cNvSpPr/>
              <p:nvPr/>
            </p:nvSpPr>
            <p:spPr>
              <a:xfrm>
                <a:off x="309297" y="3376199"/>
                <a:ext cx="2502131" cy="555819"/>
              </a:xfrm>
              <a:prstGeom prst="rect">
                <a:avLst/>
              </a:prstGeom>
            </p:spPr>
            <p:txBody>
              <a:bodyPr wrap="square">
                <a:spAutoFit/>
              </a:bodyPr>
              <a:lstStyle/>
              <a:p>
                <a:pPr algn="ctr">
                  <a:defRPr/>
                </a:pPr>
                <a:r>
                  <a:rPr lang="en-US" sz="1000" dirty="0">
                    <a:latin typeface="Arial" panose="020B0604020202020204" pitchFamily="34" charset="0"/>
                    <a:cs typeface="Arial" panose="020B0604020202020204" pitchFamily="34" charset="0"/>
                  </a:rPr>
                  <a:t>Source IP 0.0.0.0, Network broadcast, UDP source port 67, destination port 68</a:t>
                </a:r>
                <a:endParaRPr lang="ru-RU" sz="1000" dirty="0">
                  <a:latin typeface="Arial" panose="020B0604020202020204" pitchFamily="34" charset="0"/>
                  <a:cs typeface="Arial" panose="020B0604020202020204" pitchFamily="34" charset="0"/>
                </a:endParaRPr>
              </a:p>
            </p:txBody>
          </p:sp>
        </p:grpSp>
        <p:sp>
          <p:nvSpPr>
            <p:cNvPr id="102" name="Содержимое 2"/>
            <p:cNvSpPr txBox="1">
              <a:spLocks/>
            </p:cNvSpPr>
            <p:nvPr/>
          </p:nvSpPr>
          <p:spPr bwMode="auto">
            <a:xfrm>
              <a:off x="2888308" y="4679293"/>
              <a:ext cx="1145398" cy="25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pPr algn="ctr"/>
              <a:r>
                <a:rPr lang="en-US" altLang="ru-RU" sz="1100" b="0" dirty="0">
                  <a:latin typeface="Arial" panose="020B0604020202020204" pitchFamily="34" charset="0"/>
                  <a:cs typeface="Arial" panose="020B0604020202020204" pitchFamily="34" charset="0"/>
                </a:rPr>
                <a:t>DHCP</a:t>
              </a:r>
              <a:r>
                <a:rPr lang="ru-RU" altLang="ru-RU" sz="1100" b="0" dirty="0">
                  <a:latin typeface="Arial" panose="020B0604020202020204" pitchFamily="34" charset="0"/>
                  <a:cs typeface="Arial" panose="020B0604020202020204" pitchFamily="34" charset="0"/>
                </a:rPr>
                <a:t>-Сервер</a:t>
              </a:r>
              <a:endParaRPr lang="en-US" altLang="ru-RU" sz="1100" b="0" dirty="0">
                <a:latin typeface="Arial" panose="020B0604020202020204" pitchFamily="34" charset="0"/>
                <a:cs typeface="Arial" panose="020B0604020202020204" pitchFamily="34" charset="0"/>
              </a:endParaRPr>
            </a:p>
          </p:txBody>
        </p:sp>
        <p:pic>
          <p:nvPicPr>
            <p:cNvPr id="103"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6371" y="4041825"/>
              <a:ext cx="479347" cy="68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Содержимое 2"/>
            <p:cNvSpPr txBox="1">
              <a:spLocks/>
            </p:cNvSpPr>
            <p:nvPr/>
          </p:nvSpPr>
          <p:spPr bwMode="auto">
            <a:xfrm>
              <a:off x="1579436" y="4693718"/>
              <a:ext cx="1070124" cy="24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pPr algn="ctr"/>
              <a:r>
                <a:rPr lang="en-US" altLang="ru-RU" sz="1100" b="0" dirty="0">
                  <a:latin typeface="Arial" panose="020B0604020202020204" pitchFamily="34" charset="0"/>
                  <a:cs typeface="Arial" panose="020B0604020202020204" pitchFamily="34" charset="0"/>
                </a:rPr>
                <a:t>DHCP Relay</a:t>
              </a:r>
            </a:p>
          </p:txBody>
        </p:sp>
        <p:pic>
          <p:nvPicPr>
            <p:cNvPr id="105"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4861" y="4041825"/>
              <a:ext cx="479347" cy="67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Стрелка влево 23"/>
            <p:cNvSpPr/>
            <p:nvPr/>
          </p:nvSpPr>
          <p:spPr bwMode="auto">
            <a:xfrm flipH="1">
              <a:off x="2418041" y="4415921"/>
              <a:ext cx="769333" cy="162632"/>
            </a:xfrm>
            <a:prstGeom prst="lef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lIns="54864" tIns="27432" rIns="54864" bIns="27432" anchorCtr="1"/>
            <a:lstStyle/>
            <a:p>
              <a:pPr>
                <a:defRPr/>
              </a:pPr>
              <a:endParaRPr lang="ru-RU"/>
            </a:p>
          </p:txBody>
        </p:sp>
        <p:sp>
          <p:nvSpPr>
            <p:cNvPr id="107" name="Содержимое 2"/>
            <p:cNvSpPr txBox="1">
              <a:spLocks/>
            </p:cNvSpPr>
            <p:nvPr/>
          </p:nvSpPr>
          <p:spPr bwMode="auto">
            <a:xfrm>
              <a:off x="2284676" y="4227557"/>
              <a:ext cx="975953" cy="1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r>
                <a:rPr lang="en-US" altLang="ru-RU" sz="1000" dirty="0">
                  <a:latin typeface="Arial" panose="020B0604020202020204" pitchFamily="34" charset="0"/>
                  <a:cs typeface="Arial" panose="020B0604020202020204" pitchFamily="34" charset="0"/>
                </a:rPr>
                <a:t>Request</a:t>
              </a:r>
            </a:p>
          </p:txBody>
        </p:sp>
      </p:grpSp>
      <p:grpSp>
        <p:nvGrpSpPr>
          <p:cNvPr id="117" name="Группа 116"/>
          <p:cNvGrpSpPr/>
          <p:nvPr/>
        </p:nvGrpSpPr>
        <p:grpSpPr>
          <a:xfrm>
            <a:off x="9254669" y="4604041"/>
            <a:ext cx="2970214" cy="1614881"/>
            <a:chOff x="4088018" y="3383727"/>
            <a:chExt cx="3864069" cy="1718617"/>
          </a:xfrm>
        </p:grpSpPr>
        <p:grpSp>
          <p:nvGrpSpPr>
            <p:cNvPr id="118" name="Группа 117"/>
            <p:cNvGrpSpPr/>
            <p:nvPr/>
          </p:nvGrpSpPr>
          <p:grpSpPr>
            <a:xfrm>
              <a:off x="4088018" y="3383727"/>
              <a:ext cx="2479922" cy="1718617"/>
              <a:chOff x="2878091" y="3764223"/>
              <a:chExt cx="2479922" cy="1718617"/>
            </a:xfrm>
          </p:grpSpPr>
          <p:grpSp>
            <p:nvGrpSpPr>
              <p:cNvPr id="125" name="Группа 124"/>
              <p:cNvGrpSpPr/>
              <p:nvPr/>
            </p:nvGrpSpPr>
            <p:grpSpPr>
              <a:xfrm>
                <a:off x="2926737" y="3764223"/>
                <a:ext cx="2431276" cy="1718617"/>
                <a:chOff x="9431725" y="3448962"/>
                <a:chExt cx="2431276" cy="1718617"/>
              </a:xfrm>
            </p:grpSpPr>
            <p:pic>
              <p:nvPicPr>
                <p:cNvPr id="127"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8635" y="4111347"/>
                  <a:ext cx="479347" cy="8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PubOvalCallout"/>
                <p:cNvSpPr>
                  <a:spLocks noEditPoints="1" noChangeArrowheads="1"/>
                </p:cNvSpPr>
                <p:nvPr/>
              </p:nvSpPr>
              <p:spPr bwMode="auto">
                <a:xfrm>
                  <a:off x="9589647" y="3448962"/>
                  <a:ext cx="2273354" cy="826238"/>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defRPr/>
                  </a:pPr>
                  <a:endParaRPr lang="ru-RU" sz="1100" dirty="0"/>
                </a:p>
              </p:txBody>
            </p:sp>
            <p:sp>
              <p:nvSpPr>
                <p:cNvPr id="129" name="Содержимое 2"/>
                <p:cNvSpPr txBox="1">
                  <a:spLocks/>
                </p:cNvSpPr>
                <p:nvPr/>
              </p:nvSpPr>
              <p:spPr bwMode="auto">
                <a:xfrm>
                  <a:off x="10228091" y="4296441"/>
                  <a:ext cx="1000459" cy="2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pPr algn="ctr"/>
                  <a:r>
                    <a:rPr lang="en-US" altLang="ru-RU" sz="1000" dirty="0">
                      <a:latin typeface="Arial" panose="020B0604020202020204" pitchFamily="34" charset="0"/>
                      <a:cs typeface="Arial" panose="020B0604020202020204" pitchFamily="34" charset="0"/>
                    </a:rPr>
                    <a:t>DHCP ACK</a:t>
                  </a:r>
                </a:p>
              </p:txBody>
            </p:sp>
            <p:sp>
              <p:nvSpPr>
                <p:cNvPr id="130" name="Стрелка влево 30"/>
                <p:cNvSpPr/>
                <p:nvPr/>
              </p:nvSpPr>
              <p:spPr bwMode="auto">
                <a:xfrm>
                  <a:off x="10390435" y="4646418"/>
                  <a:ext cx="690003" cy="164939"/>
                </a:xfrm>
                <a:prstGeom prst="lef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lIns="54864" tIns="27432" rIns="54864" bIns="27432" anchorCtr="1"/>
                <a:lstStyle/>
                <a:p>
                  <a:pPr>
                    <a:defRPr/>
                  </a:pPr>
                  <a:endParaRPr lang="ru-RU"/>
                </a:p>
              </p:txBody>
            </p:sp>
            <p:pic>
              <p:nvPicPr>
                <p:cNvPr id="131" name="Рисунок 1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1725" y="4051947"/>
                  <a:ext cx="1028428" cy="974737"/>
                </a:xfrm>
                <a:prstGeom prst="rect">
                  <a:avLst/>
                </a:prstGeom>
              </p:spPr>
            </p:pic>
            <p:sp>
              <p:nvSpPr>
                <p:cNvPr id="132" name="Содержимое 2"/>
                <p:cNvSpPr txBox="1">
                  <a:spLocks/>
                </p:cNvSpPr>
                <p:nvPr/>
              </p:nvSpPr>
              <p:spPr bwMode="auto">
                <a:xfrm>
                  <a:off x="9654675" y="4904601"/>
                  <a:ext cx="1299850" cy="26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r>
                    <a:rPr lang="ru-RU" altLang="ru-RU" sz="1100" b="0" dirty="0">
                      <a:latin typeface="Arial" panose="020B0604020202020204" pitchFamily="34" charset="0"/>
                      <a:cs typeface="Arial" panose="020B0604020202020204" pitchFamily="34" charset="0"/>
                    </a:rPr>
                    <a:t>Клиент </a:t>
                  </a:r>
                  <a:endParaRPr lang="en-US" altLang="ru-RU" sz="1100" b="0" dirty="0">
                    <a:latin typeface="Arial" panose="020B0604020202020204" pitchFamily="34" charset="0"/>
                    <a:cs typeface="Arial" panose="020B0604020202020204" pitchFamily="34" charset="0"/>
                  </a:endParaRPr>
                </a:p>
              </p:txBody>
            </p:sp>
          </p:grpSp>
          <p:sp>
            <p:nvSpPr>
              <p:cNvPr id="126" name="Овал 125"/>
              <p:cNvSpPr/>
              <p:nvPr/>
            </p:nvSpPr>
            <p:spPr>
              <a:xfrm>
                <a:off x="2878091" y="4347643"/>
                <a:ext cx="257605" cy="21360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4</a:t>
                </a:r>
                <a:endParaRPr lang="ru-RU" sz="1200" dirty="0"/>
              </a:p>
            </p:txBody>
          </p:sp>
        </p:grpSp>
        <p:sp>
          <p:nvSpPr>
            <p:cNvPr id="119" name="Прямоугольник 118"/>
            <p:cNvSpPr/>
            <p:nvPr/>
          </p:nvSpPr>
          <p:spPr>
            <a:xfrm>
              <a:off x="4214438" y="3513064"/>
              <a:ext cx="2502131" cy="442189"/>
            </a:xfrm>
            <a:prstGeom prst="rect">
              <a:avLst/>
            </a:prstGeom>
          </p:spPr>
          <p:txBody>
            <a:bodyPr wrap="square">
              <a:spAutoFit/>
            </a:bodyPr>
            <a:lstStyle/>
            <a:p>
              <a:pPr algn="ctr">
                <a:defRPr/>
              </a:pPr>
              <a:r>
                <a:rPr lang="en-US" sz="1000" dirty="0">
                  <a:latin typeface="Arial" panose="020B0604020202020204" pitchFamily="34" charset="0"/>
                  <a:cs typeface="Arial" panose="020B0604020202020204" pitchFamily="34" charset="0"/>
                </a:rPr>
                <a:t>Unicast UDP source port 68, destination port 67</a:t>
              </a:r>
              <a:endParaRPr lang="ru-RU" sz="1000" dirty="0">
                <a:latin typeface="Arial" panose="020B0604020202020204" pitchFamily="34" charset="0"/>
                <a:cs typeface="Arial" panose="020B0604020202020204" pitchFamily="34" charset="0"/>
              </a:endParaRPr>
            </a:p>
          </p:txBody>
        </p:sp>
        <p:sp>
          <p:nvSpPr>
            <p:cNvPr id="120" name="Содержимое 2"/>
            <p:cNvSpPr txBox="1">
              <a:spLocks/>
            </p:cNvSpPr>
            <p:nvPr/>
          </p:nvSpPr>
          <p:spPr bwMode="auto">
            <a:xfrm>
              <a:off x="6225406" y="4190217"/>
              <a:ext cx="1027343" cy="21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pPr algn="ctr"/>
              <a:r>
                <a:rPr lang="en-US" altLang="ru-RU" sz="1000" dirty="0">
                  <a:latin typeface="Arial" panose="020B0604020202020204" pitchFamily="34" charset="0"/>
                  <a:cs typeface="Arial" panose="020B0604020202020204" pitchFamily="34" charset="0"/>
                </a:rPr>
                <a:t>DHCP ACK</a:t>
              </a:r>
            </a:p>
          </p:txBody>
        </p:sp>
        <p:sp>
          <p:nvSpPr>
            <p:cNvPr id="121" name="Стрелка влево 30"/>
            <p:cNvSpPr/>
            <p:nvPr/>
          </p:nvSpPr>
          <p:spPr bwMode="auto">
            <a:xfrm>
              <a:off x="6371568" y="4572288"/>
              <a:ext cx="690003" cy="164939"/>
            </a:xfrm>
            <a:prstGeom prst="lef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lIns="54864" tIns="27432" rIns="54864" bIns="27432" anchorCtr="1"/>
            <a:lstStyle/>
            <a:p>
              <a:pPr>
                <a:defRPr/>
              </a:pPr>
              <a:endParaRPr lang="ru-RU"/>
            </a:p>
          </p:txBody>
        </p:sp>
        <p:sp>
          <p:nvSpPr>
            <p:cNvPr id="122" name="Содержимое 2"/>
            <p:cNvSpPr txBox="1">
              <a:spLocks/>
            </p:cNvSpPr>
            <p:nvPr/>
          </p:nvSpPr>
          <p:spPr bwMode="auto">
            <a:xfrm>
              <a:off x="6806689" y="4801141"/>
              <a:ext cx="1145398" cy="25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pPr algn="ctr"/>
              <a:r>
                <a:rPr lang="en-US" altLang="ru-RU" sz="1100" b="0" dirty="0">
                  <a:latin typeface="Arial" panose="020B0604020202020204" pitchFamily="34" charset="0"/>
                  <a:cs typeface="Arial" panose="020B0604020202020204" pitchFamily="34" charset="0"/>
                </a:rPr>
                <a:t>DHCP</a:t>
              </a:r>
              <a:r>
                <a:rPr lang="ru-RU" altLang="ru-RU" sz="1100" b="0" dirty="0">
                  <a:latin typeface="Arial" panose="020B0604020202020204" pitchFamily="34" charset="0"/>
                  <a:cs typeface="Arial" panose="020B0604020202020204" pitchFamily="34" charset="0"/>
                </a:rPr>
                <a:t>-Сервер</a:t>
              </a:r>
              <a:endParaRPr lang="en-US" altLang="ru-RU" sz="1100" b="0" dirty="0">
                <a:latin typeface="Arial" panose="020B0604020202020204" pitchFamily="34" charset="0"/>
                <a:cs typeface="Arial" panose="020B0604020202020204" pitchFamily="34" charset="0"/>
              </a:endParaRPr>
            </a:p>
          </p:txBody>
        </p:sp>
        <p:sp>
          <p:nvSpPr>
            <p:cNvPr id="123" name="Содержимое 2"/>
            <p:cNvSpPr txBox="1">
              <a:spLocks/>
            </p:cNvSpPr>
            <p:nvPr/>
          </p:nvSpPr>
          <p:spPr bwMode="auto">
            <a:xfrm>
              <a:off x="5497817" y="4815566"/>
              <a:ext cx="1070124" cy="24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Frutiger 55 Roman" pitchFamily="34" charset="0"/>
                </a:defRPr>
              </a:lvl1pPr>
              <a:lvl2pPr marL="742950" indent="-285750">
                <a:defRPr sz="800" b="1">
                  <a:solidFill>
                    <a:schemeClr val="tx1"/>
                  </a:solidFill>
                  <a:latin typeface="Frutiger 55 Roman" pitchFamily="34" charset="0"/>
                </a:defRPr>
              </a:lvl2pPr>
              <a:lvl3pPr marL="1143000" indent="-228600">
                <a:defRPr sz="800" b="1">
                  <a:solidFill>
                    <a:schemeClr val="tx1"/>
                  </a:solidFill>
                  <a:latin typeface="Frutiger 55 Roman" pitchFamily="34" charset="0"/>
                </a:defRPr>
              </a:lvl3pPr>
              <a:lvl4pPr marL="1600200" indent="-228600">
                <a:defRPr sz="800" b="1">
                  <a:solidFill>
                    <a:schemeClr val="tx1"/>
                  </a:solidFill>
                  <a:latin typeface="Frutiger 55 Roman" pitchFamily="34" charset="0"/>
                </a:defRPr>
              </a:lvl4pPr>
              <a:lvl5pPr marL="2057400" indent="-228600">
                <a:defRPr sz="800" b="1">
                  <a:solidFill>
                    <a:schemeClr val="tx1"/>
                  </a:solidFill>
                  <a:latin typeface="Frutiger 55 Roman" pitchFamily="34" charset="0"/>
                </a:defRPr>
              </a:lvl5pPr>
              <a:lvl6pPr marL="2514600" indent="-228600" algn="ctr" eaLnBrk="0" fontAlgn="base" hangingPunct="0">
                <a:spcBef>
                  <a:spcPct val="0"/>
                </a:spcBef>
                <a:spcAft>
                  <a:spcPct val="0"/>
                </a:spcAft>
                <a:defRPr sz="800" b="1">
                  <a:solidFill>
                    <a:schemeClr val="tx1"/>
                  </a:solidFill>
                  <a:latin typeface="Frutiger 55 Roman" pitchFamily="34" charset="0"/>
                </a:defRPr>
              </a:lvl6pPr>
              <a:lvl7pPr marL="2971800" indent="-228600" algn="ctr" eaLnBrk="0" fontAlgn="base" hangingPunct="0">
                <a:spcBef>
                  <a:spcPct val="0"/>
                </a:spcBef>
                <a:spcAft>
                  <a:spcPct val="0"/>
                </a:spcAft>
                <a:defRPr sz="800" b="1">
                  <a:solidFill>
                    <a:schemeClr val="tx1"/>
                  </a:solidFill>
                  <a:latin typeface="Frutiger 55 Roman" pitchFamily="34" charset="0"/>
                </a:defRPr>
              </a:lvl7pPr>
              <a:lvl8pPr marL="3429000" indent="-228600" algn="ctr" eaLnBrk="0" fontAlgn="base" hangingPunct="0">
                <a:spcBef>
                  <a:spcPct val="0"/>
                </a:spcBef>
                <a:spcAft>
                  <a:spcPct val="0"/>
                </a:spcAft>
                <a:defRPr sz="800" b="1">
                  <a:solidFill>
                    <a:schemeClr val="tx1"/>
                  </a:solidFill>
                  <a:latin typeface="Frutiger 55 Roman" pitchFamily="34" charset="0"/>
                </a:defRPr>
              </a:lvl8pPr>
              <a:lvl9pPr marL="3886200" indent="-228600" algn="ctr" eaLnBrk="0" fontAlgn="base" hangingPunct="0">
                <a:spcBef>
                  <a:spcPct val="0"/>
                </a:spcBef>
                <a:spcAft>
                  <a:spcPct val="0"/>
                </a:spcAft>
                <a:defRPr sz="800" b="1">
                  <a:solidFill>
                    <a:schemeClr val="tx1"/>
                  </a:solidFill>
                  <a:latin typeface="Frutiger 55 Roman" pitchFamily="34" charset="0"/>
                </a:defRPr>
              </a:lvl9pPr>
            </a:lstStyle>
            <a:p>
              <a:pPr algn="ctr"/>
              <a:r>
                <a:rPr lang="en-US" altLang="ru-RU" sz="1100" b="0" dirty="0">
                  <a:latin typeface="Arial" panose="020B0604020202020204" pitchFamily="34" charset="0"/>
                  <a:cs typeface="Arial" panose="020B0604020202020204" pitchFamily="34" charset="0"/>
                </a:rPr>
                <a:t>DHCP Relay</a:t>
              </a:r>
            </a:p>
          </p:txBody>
        </p:sp>
        <p:pic>
          <p:nvPicPr>
            <p:cNvPr id="124"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3243" y="4102042"/>
              <a:ext cx="479347" cy="73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 name="Прямая соединительная линия 2"/>
          <p:cNvCxnSpPr/>
          <p:nvPr/>
        </p:nvCxnSpPr>
        <p:spPr>
          <a:xfrm flipV="1">
            <a:off x="7015639" y="1601329"/>
            <a:ext cx="864594" cy="712501"/>
          </a:xfrm>
          <a:prstGeom prst="line">
            <a:avLst/>
          </a:prstGeom>
        </p:spPr>
        <p:style>
          <a:lnRef idx="3">
            <a:schemeClr val="dk1"/>
          </a:lnRef>
          <a:fillRef idx="0">
            <a:schemeClr val="dk1"/>
          </a:fillRef>
          <a:effectRef idx="2">
            <a:schemeClr val="dk1"/>
          </a:effectRef>
          <a:fontRef idx="minor">
            <a:schemeClr val="tx1"/>
          </a:fontRef>
        </p:style>
      </p:cxnSp>
      <p:cxnSp>
        <p:nvCxnSpPr>
          <p:cNvPr id="137" name="Прямая соединительная линия 136"/>
          <p:cNvCxnSpPr/>
          <p:nvPr/>
        </p:nvCxnSpPr>
        <p:spPr>
          <a:xfrm>
            <a:off x="8352094" y="1561590"/>
            <a:ext cx="1434827" cy="9702"/>
          </a:xfrm>
          <a:prstGeom prst="line">
            <a:avLst/>
          </a:prstGeom>
        </p:spPr>
        <p:style>
          <a:lnRef idx="3">
            <a:schemeClr val="dk1"/>
          </a:lnRef>
          <a:fillRef idx="0">
            <a:schemeClr val="dk1"/>
          </a:fillRef>
          <a:effectRef idx="2">
            <a:schemeClr val="dk1"/>
          </a:effectRef>
          <a:fontRef idx="minor">
            <a:schemeClr val="tx1"/>
          </a:fontRef>
        </p:style>
      </p:cxnSp>
      <p:cxnSp>
        <p:nvCxnSpPr>
          <p:cNvPr id="138" name="Прямая соединительная линия 137"/>
          <p:cNvCxnSpPr/>
          <p:nvPr/>
        </p:nvCxnSpPr>
        <p:spPr>
          <a:xfrm>
            <a:off x="9975650" y="1697882"/>
            <a:ext cx="996934" cy="432124"/>
          </a:xfrm>
          <a:prstGeom prst="line">
            <a:avLst/>
          </a:prstGeom>
        </p:spPr>
        <p:style>
          <a:lnRef idx="3">
            <a:schemeClr val="dk1"/>
          </a:lnRef>
          <a:fillRef idx="0">
            <a:schemeClr val="dk1"/>
          </a:fillRef>
          <a:effectRef idx="2">
            <a:schemeClr val="dk1"/>
          </a:effectRef>
          <a:fontRef idx="minor">
            <a:schemeClr val="tx1"/>
          </a:fontRef>
        </p:style>
      </p:cxnSp>
      <p:cxnSp>
        <p:nvCxnSpPr>
          <p:cNvPr id="139" name="Прямая соединительная линия 138"/>
          <p:cNvCxnSpPr/>
          <p:nvPr/>
        </p:nvCxnSpPr>
        <p:spPr>
          <a:xfrm flipH="1">
            <a:off x="10984120" y="2132947"/>
            <a:ext cx="2691" cy="453970"/>
          </a:xfrm>
          <a:prstGeom prst="line">
            <a:avLst/>
          </a:prstGeom>
        </p:spPr>
        <p:style>
          <a:lnRef idx="3">
            <a:schemeClr val="dk1"/>
          </a:lnRef>
          <a:fillRef idx="0">
            <a:schemeClr val="dk1"/>
          </a:fillRef>
          <a:effectRef idx="2">
            <a:schemeClr val="dk1"/>
          </a:effectRef>
          <a:fontRef idx="minor">
            <a:schemeClr val="tx1"/>
          </a:fontRef>
        </p:style>
      </p:cxnSp>
      <p:cxnSp>
        <p:nvCxnSpPr>
          <p:cNvPr id="140" name="Прямая соединительная линия 139"/>
          <p:cNvCxnSpPr>
            <a:endCxn id="136" idx="3"/>
          </p:cNvCxnSpPr>
          <p:nvPr/>
        </p:nvCxnSpPr>
        <p:spPr>
          <a:xfrm flipH="1">
            <a:off x="9896954" y="2584669"/>
            <a:ext cx="1087166" cy="452357"/>
          </a:xfrm>
          <a:prstGeom prst="line">
            <a:avLst/>
          </a:prstGeom>
        </p:spPr>
        <p:style>
          <a:lnRef idx="3">
            <a:schemeClr val="dk1"/>
          </a:lnRef>
          <a:fillRef idx="0">
            <a:schemeClr val="dk1"/>
          </a:fillRef>
          <a:effectRef idx="2">
            <a:schemeClr val="dk1"/>
          </a:effectRef>
          <a:fontRef idx="minor">
            <a:schemeClr val="tx1"/>
          </a:fontRef>
        </p:style>
      </p:cxnSp>
      <p:cxnSp>
        <p:nvCxnSpPr>
          <p:cNvPr id="141" name="Прямая соединительная линия 140"/>
          <p:cNvCxnSpPr/>
          <p:nvPr/>
        </p:nvCxnSpPr>
        <p:spPr>
          <a:xfrm flipH="1" flipV="1">
            <a:off x="6747425" y="2777828"/>
            <a:ext cx="2703476" cy="479210"/>
          </a:xfrm>
          <a:prstGeom prst="line">
            <a:avLst/>
          </a:prstGeom>
        </p:spPr>
        <p:style>
          <a:lnRef idx="3">
            <a:schemeClr val="dk1"/>
          </a:lnRef>
          <a:fillRef idx="0">
            <a:schemeClr val="dk1"/>
          </a:fillRef>
          <a:effectRef idx="2">
            <a:schemeClr val="dk1"/>
          </a:effectRef>
          <a:fontRef idx="minor">
            <a:schemeClr val="tx1"/>
          </a:fontRef>
        </p:style>
      </p:cxnSp>
      <p:pic>
        <p:nvPicPr>
          <p:cNvPr id="133" name="Рисунок 1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3429" y="1849231"/>
            <a:ext cx="967992" cy="1075284"/>
          </a:xfrm>
          <a:prstGeom prst="rect">
            <a:avLst/>
          </a:prstGeom>
        </p:spPr>
      </p:pic>
      <p:pic>
        <p:nvPicPr>
          <p:cNvPr id="134" name="Рисунок 1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7445" y="860534"/>
            <a:ext cx="967992" cy="1075284"/>
          </a:xfrm>
          <a:prstGeom prst="rect">
            <a:avLst/>
          </a:prstGeom>
        </p:spPr>
      </p:pic>
      <p:pic>
        <p:nvPicPr>
          <p:cNvPr id="135" name="Рисунок 1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8104" y="974008"/>
            <a:ext cx="967992" cy="1075284"/>
          </a:xfrm>
          <a:prstGeom prst="rect">
            <a:avLst/>
          </a:prstGeom>
        </p:spPr>
      </p:pic>
      <p:pic>
        <p:nvPicPr>
          <p:cNvPr id="136"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7345" y="2568190"/>
            <a:ext cx="529609" cy="93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21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down)">
                                      <p:cBhvr>
                                        <p:cTn id="11" dur="500"/>
                                        <p:tgtEl>
                                          <p:spTgt spid="10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Прямоугольник: скругленные углы 397"/>
          <p:cNvSpPr/>
          <p:nvPr/>
        </p:nvSpPr>
        <p:spPr>
          <a:xfrm>
            <a:off x="5458014" y="4224921"/>
            <a:ext cx="6582255" cy="2279246"/>
          </a:xfrm>
          <a:prstGeom prst="round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25" name="Прямоугольник: скругленные углы 24"/>
          <p:cNvSpPr/>
          <p:nvPr/>
        </p:nvSpPr>
        <p:spPr>
          <a:xfrm>
            <a:off x="262394" y="4638133"/>
            <a:ext cx="4647769" cy="209662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5" name="TextBox 4"/>
          <p:cNvSpPr txBox="1"/>
          <p:nvPr/>
        </p:nvSpPr>
        <p:spPr>
          <a:xfrm>
            <a:off x="500744"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a:solidFill>
                  <a:schemeClr val="bg1"/>
                </a:solidFill>
                <a:latin typeface="+mj-lt"/>
              </a:rPr>
              <a:t>DHCP Lease Generation</a:t>
            </a:r>
            <a:r>
              <a:rPr lang="ru-RU" sz="3600" dirty="0">
                <a:solidFill>
                  <a:schemeClr val="bg1"/>
                </a:solidFill>
                <a:latin typeface="+mj-lt"/>
              </a:rPr>
              <a:t>. </a:t>
            </a:r>
            <a:r>
              <a:rPr lang="en-US" sz="3600" dirty="0">
                <a:solidFill>
                  <a:schemeClr val="bg1"/>
                </a:solidFill>
                <a:latin typeface="+mj-lt"/>
              </a:rPr>
              <a:t>DHCP Lease Renewal  </a:t>
            </a:r>
            <a:endParaRPr lang="ru-RU" sz="3600" dirty="0">
              <a:solidFill>
                <a:schemeClr val="bg1"/>
              </a:solidFill>
              <a:latin typeface="+mj-lt"/>
            </a:endParaRPr>
          </a:p>
        </p:txBody>
      </p:sp>
      <p:sp>
        <p:nvSpPr>
          <p:cNvPr id="2" name="Прямоугольный треугольник 1"/>
          <p:cNvSpPr/>
          <p:nvPr/>
        </p:nvSpPr>
        <p:spPr>
          <a:xfrm rot="18946596">
            <a:off x="1376082" y="-149657"/>
            <a:ext cx="2281512" cy="22305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2" name="computers"/>
          <p:cNvGrpSpPr/>
          <p:nvPr/>
        </p:nvGrpSpPr>
        <p:grpSpPr>
          <a:xfrm>
            <a:off x="29504" y="1963997"/>
            <a:ext cx="5987143" cy="1972167"/>
            <a:chOff x="766317" y="2695084"/>
            <a:chExt cx="6805465" cy="2010947"/>
          </a:xfrm>
        </p:grpSpPr>
        <p:sp>
          <p:nvSpPr>
            <p:cNvPr id="233" name="AutoShape 39"/>
            <p:cNvSpPr>
              <a:spLocks noChangeArrowheads="1"/>
            </p:cNvSpPr>
            <p:nvPr/>
          </p:nvSpPr>
          <p:spPr bwMode="auto">
            <a:xfrm>
              <a:off x="1142796" y="2695084"/>
              <a:ext cx="2181600" cy="395727"/>
            </a:xfrm>
            <a:prstGeom prst="roundRect">
              <a:avLst>
                <a:gd name="adj" fmla="val 4167"/>
              </a:avLst>
            </a:prstGeom>
            <a:noFill/>
            <a:ln w="9525">
              <a:noFill/>
              <a:round/>
              <a:headEnd/>
              <a:tailEnd/>
            </a:ln>
          </p:spPr>
          <p:txBody>
            <a:bodyPr wrap="none" lIns="0" tIns="0" rIns="0" bIns="0" anchor="ctr"/>
            <a:lstStyle/>
            <a:p>
              <a:pPr algn="ctr"/>
              <a:r>
                <a:rPr lang="en-US" sz="1400" b="1" dirty="0">
                  <a:solidFill>
                    <a:prstClr val="black"/>
                  </a:solidFill>
                  <a:latin typeface="Arial" panose="020B0604020202020204" pitchFamily="34" charset="0"/>
                  <a:ea typeface="Segoe UI" panose="020B0502040204020203" pitchFamily="34" charset="0"/>
                  <a:cs typeface="Arial" panose="020B0604020202020204" pitchFamily="34" charset="0"/>
                </a:rPr>
                <a:t>DHCP</a:t>
              </a:r>
              <a:r>
                <a:rPr lang="ru-RU" sz="1400" b="1" dirty="0">
                  <a:solidFill>
                    <a:prstClr val="black"/>
                  </a:solidFill>
                  <a:latin typeface="Arial" panose="020B0604020202020204" pitchFamily="34" charset="0"/>
                  <a:ea typeface="Segoe UI" panose="020B0502040204020203" pitchFamily="34" charset="0"/>
                  <a:cs typeface="Arial" panose="020B0604020202020204" pitchFamily="34" charset="0"/>
                </a:rPr>
                <a:t>-сервер </a:t>
              </a:r>
              <a:r>
                <a:rPr lang="en-US" sz="1400" b="1" dirty="0">
                  <a:solidFill>
                    <a:prstClr val="black"/>
                  </a:solidFill>
                  <a:latin typeface="Arial" panose="020B0604020202020204" pitchFamily="34" charset="0"/>
                  <a:ea typeface="Segoe UI" panose="020B0502040204020203" pitchFamily="34" charset="0"/>
                  <a:cs typeface="Arial" panose="020B0604020202020204" pitchFamily="34" charset="0"/>
                </a:rPr>
                <a:t>2</a:t>
              </a:r>
            </a:p>
          </p:txBody>
        </p:sp>
        <p:sp>
          <p:nvSpPr>
            <p:cNvPr id="231" name="AutoShape 39"/>
            <p:cNvSpPr>
              <a:spLocks noChangeArrowheads="1"/>
            </p:cNvSpPr>
            <p:nvPr/>
          </p:nvSpPr>
          <p:spPr bwMode="auto">
            <a:xfrm>
              <a:off x="766317" y="4503511"/>
              <a:ext cx="2181600" cy="197863"/>
            </a:xfrm>
            <a:prstGeom prst="roundRect">
              <a:avLst>
                <a:gd name="adj" fmla="val 4167"/>
              </a:avLst>
            </a:prstGeom>
            <a:solidFill>
              <a:schemeClr val="bg1"/>
            </a:solidFill>
            <a:ln w="9525">
              <a:noFill/>
              <a:round/>
              <a:headEnd/>
              <a:tailEnd/>
            </a:ln>
          </p:spPr>
          <p:txBody>
            <a:bodyPr wrap="none" lIns="0" tIns="0" rIns="0" bIns="0" anchor="ctr"/>
            <a:lstStyle/>
            <a:p>
              <a:pPr algn="ctr"/>
              <a:r>
                <a:rPr lang="en-US" sz="1400" b="1" dirty="0">
                  <a:solidFill>
                    <a:prstClr val="black"/>
                  </a:solidFill>
                  <a:latin typeface="Arial" panose="020B0604020202020204" pitchFamily="34" charset="0"/>
                  <a:ea typeface="Segoe UI" panose="020B0502040204020203" pitchFamily="34" charset="0"/>
                  <a:cs typeface="Arial" panose="020B0604020202020204" pitchFamily="34" charset="0"/>
                </a:rPr>
                <a:t>DHCP</a:t>
              </a:r>
              <a:r>
                <a:rPr lang="ru-RU" sz="1400" b="1" dirty="0">
                  <a:solidFill>
                    <a:prstClr val="black"/>
                  </a:solidFill>
                  <a:latin typeface="Arial" panose="020B0604020202020204" pitchFamily="34" charset="0"/>
                  <a:ea typeface="Segoe UI" panose="020B0502040204020203" pitchFamily="34" charset="0"/>
                  <a:cs typeface="Arial" panose="020B0604020202020204" pitchFamily="34" charset="0"/>
                </a:rPr>
                <a:t>-сервер </a:t>
              </a:r>
              <a:r>
                <a:rPr lang="en-US" sz="1400" b="1" dirty="0">
                  <a:solidFill>
                    <a:prstClr val="black"/>
                  </a:solidFill>
                  <a:latin typeface="Arial" panose="020B0604020202020204" pitchFamily="34" charset="0"/>
                  <a:ea typeface="Segoe UI" panose="020B0502040204020203" pitchFamily="34" charset="0"/>
                  <a:cs typeface="Arial" panose="020B0604020202020204" pitchFamily="34" charset="0"/>
                </a:rPr>
                <a:t>1</a:t>
              </a:r>
            </a:p>
          </p:txBody>
        </p:sp>
        <p:sp>
          <p:nvSpPr>
            <p:cNvPr id="229" name="AutoShape 37"/>
            <p:cNvSpPr>
              <a:spLocks noChangeArrowheads="1"/>
            </p:cNvSpPr>
            <p:nvPr/>
          </p:nvSpPr>
          <p:spPr bwMode="auto">
            <a:xfrm>
              <a:off x="5809741" y="4367476"/>
              <a:ext cx="1762041" cy="338555"/>
            </a:xfrm>
            <a:prstGeom prst="roundRect">
              <a:avLst>
                <a:gd name="adj" fmla="val 4167"/>
              </a:avLst>
            </a:prstGeom>
            <a:solidFill>
              <a:schemeClr val="bg1"/>
            </a:solidFill>
            <a:ln w="9525" algn="ctr">
              <a:noFill/>
              <a:round/>
              <a:headEnd/>
              <a:tailEnd/>
            </a:ln>
          </p:spPr>
          <p:txBody>
            <a:bodyPr wrap="none" lIns="0" tIns="0" rIns="0" bIns="0" anchor="ctr"/>
            <a:lstStyle/>
            <a:p>
              <a:pPr algn="ctr"/>
              <a:r>
                <a:rPr lang="en-US" sz="1400" b="1" dirty="0">
                  <a:solidFill>
                    <a:prstClr val="black"/>
                  </a:solidFill>
                  <a:latin typeface="Arial" panose="020B0604020202020204" pitchFamily="34" charset="0"/>
                  <a:ea typeface="Segoe UI" panose="020B0502040204020203" pitchFamily="34" charset="0"/>
                  <a:cs typeface="Arial" panose="020B0604020202020204" pitchFamily="34" charset="0"/>
                </a:rPr>
                <a:t>DHCP</a:t>
              </a:r>
              <a:r>
                <a:rPr lang="ru-RU" sz="1400" b="1" dirty="0">
                  <a:solidFill>
                    <a:prstClr val="black"/>
                  </a:solidFill>
                  <a:latin typeface="Arial" panose="020B0604020202020204" pitchFamily="34" charset="0"/>
                  <a:ea typeface="Segoe UI" panose="020B0502040204020203" pitchFamily="34" charset="0"/>
                  <a:cs typeface="Arial" panose="020B0604020202020204" pitchFamily="34" charset="0"/>
                </a:rPr>
                <a:t>-клиент</a:t>
              </a:r>
              <a:endParaRPr lang="en-US" sz="1400" b="1" dirty="0">
                <a:solidFill>
                  <a:prstClr val="black"/>
                </a:solidFill>
                <a:latin typeface="Arial" panose="020B0604020202020204" pitchFamily="34" charset="0"/>
                <a:ea typeface="Segoe UI" panose="020B0502040204020203" pitchFamily="34" charset="0"/>
                <a:cs typeface="Arial" panose="020B0604020202020204" pitchFamily="34" charset="0"/>
              </a:endParaRPr>
            </a:p>
          </p:txBody>
        </p:sp>
      </p:grpSp>
      <p:grpSp>
        <p:nvGrpSpPr>
          <p:cNvPr id="235" name="step 4 packet 2"/>
          <p:cNvGrpSpPr/>
          <p:nvPr/>
        </p:nvGrpSpPr>
        <p:grpSpPr>
          <a:xfrm>
            <a:off x="3063707" y="2409725"/>
            <a:ext cx="911172" cy="155361"/>
            <a:chOff x="3525222" y="2331463"/>
            <a:chExt cx="1119079" cy="197864"/>
          </a:xfrm>
        </p:grpSpPr>
        <p:sp>
          <p:nvSpPr>
            <p:cNvPr id="236" name="Rectangle 175"/>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37" name="Rectangle 176"/>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38" name="Rectangle 177"/>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39" name="step 4 packet"/>
          <p:cNvGrpSpPr/>
          <p:nvPr/>
        </p:nvGrpSpPr>
        <p:grpSpPr>
          <a:xfrm>
            <a:off x="3063707" y="2409725"/>
            <a:ext cx="911172" cy="155361"/>
            <a:chOff x="3525222" y="2331463"/>
            <a:chExt cx="1119079" cy="197864"/>
          </a:xfrm>
        </p:grpSpPr>
        <p:sp>
          <p:nvSpPr>
            <p:cNvPr id="240" name="Rectangle 179"/>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41" name="Rectangle 180"/>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42" name="Rectangle 181"/>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43" name="step 4 packet 4"/>
          <p:cNvGrpSpPr/>
          <p:nvPr/>
        </p:nvGrpSpPr>
        <p:grpSpPr>
          <a:xfrm>
            <a:off x="3063707" y="2409725"/>
            <a:ext cx="911172" cy="155361"/>
            <a:chOff x="3525222" y="2331463"/>
            <a:chExt cx="1119079" cy="197864"/>
          </a:xfrm>
        </p:grpSpPr>
        <p:sp>
          <p:nvSpPr>
            <p:cNvPr id="244" name="Rectangle 167"/>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45" name="Rectangle 168"/>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46" name="Rectangle 169"/>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47" name="step 4 packet 3"/>
          <p:cNvGrpSpPr/>
          <p:nvPr/>
        </p:nvGrpSpPr>
        <p:grpSpPr>
          <a:xfrm>
            <a:off x="3063707" y="2409725"/>
            <a:ext cx="911172" cy="155361"/>
            <a:chOff x="3525222" y="2331463"/>
            <a:chExt cx="1119079" cy="197864"/>
          </a:xfrm>
        </p:grpSpPr>
        <p:sp>
          <p:nvSpPr>
            <p:cNvPr id="248" name="Rectangle 171"/>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49" name="Rectangle 172"/>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50" name="Rectangle 173"/>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51" name="step 4"/>
          <p:cNvGrpSpPr/>
          <p:nvPr/>
        </p:nvGrpSpPr>
        <p:grpSpPr>
          <a:xfrm>
            <a:off x="666485" y="3235378"/>
            <a:ext cx="911172" cy="155361"/>
            <a:chOff x="3525222" y="2331463"/>
            <a:chExt cx="1119079" cy="197864"/>
          </a:xfrm>
        </p:grpSpPr>
        <p:sp>
          <p:nvSpPr>
            <p:cNvPr id="252" name="Rectangle 163"/>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53" name="Rectangle 164"/>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54" name="Rectangle 165"/>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55" name="3-packet 6:00"/>
          <p:cNvGrpSpPr/>
          <p:nvPr/>
        </p:nvGrpSpPr>
        <p:grpSpPr>
          <a:xfrm>
            <a:off x="3063707" y="2409725"/>
            <a:ext cx="911172" cy="155361"/>
            <a:chOff x="9891406" y="3953789"/>
            <a:chExt cx="895968" cy="158416"/>
          </a:xfrm>
        </p:grpSpPr>
        <p:sp>
          <p:nvSpPr>
            <p:cNvPr id="256" name="Rectangle 147"/>
            <p:cNvSpPr/>
            <p:nvPr/>
          </p:nvSpPr>
          <p:spPr>
            <a:xfrm>
              <a:off x="10058400" y="3953789"/>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57" name="Rectangle 148"/>
            <p:cNvSpPr/>
            <p:nvPr/>
          </p:nvSpPr>
          <p:spPr>
            <a:xfrm>
              <a:off x="10608745"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58" name="Rectangle 149"/>
            <p:cNvSpPr/>
            <p:nvPr/>
          </p:nvSpPr>
          <p:spPr>
            <a:xfrm>
              <a:off x="9891406"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59" name="3-packet 8:00"/>
          <p:cNvGrpSpPr/>
          <p:nvPr/>
        </p:nvGrpSpPr>
        <p:grpSpPr>
          <a:xfrm>
            <a:off x="3063707" y="2409725"/>
            <a:ext cx="911172" cy="155361"/>
            <a:chOff x="9891406" y="3953789"/>
            <a:chExt cx="895968" cy="158416"/>
          </a:xfrm>
        </p:grpSpPr>
        <p:sp>
          <p:nvSpPr>
            <p:cNvPr id="260" name="Rectangle 151"/>
            <p:cNvSpPr/>
            <p:nvPr/>
          </p:nvSpPr>
          <p:spPr>
            <a:xfrm>
              <a:off x="10058400" y="3953789"/>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61" name="Rectangle 152"/>
            <p:cNvSpPr/>
            <p:nvPr/>
          </p:nvSpPr>
          <p:spPr>
            <a:xfrm>
              <a:off x="10608745"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62" name="Rectangle 153"/>
            <p:cNvSpPr/>
            <p:nvPr/>
          </p:nvSpPr>
          <p:spPr>
            <a:xfrm>
              <a:off x="9891406"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63" name="3-packet 11:00"/>
          <p:cNvGrpSpPr/>
          <p:nvPr/>
        </p:nvGrpSpPr>
        <p:grpSpPr>
          <a:xfrm>
            <a:off x="3063707" y="2409725"/>
            <a:ext cx="911172" cy="155361"/>
            <a:chOff x="9891406" y="3953789"/>
            <a:chExt cx="788229" cy="158416"/>
          </a:xfrm>
        </p:grpSpPr>
        <p:sp>
          <p:nvSpPr>
            <p:cNvPr id="264" name="Rectangle 155"/>
            <p:cNvSpPr/>
            <p:nvPr/>
          </p:nvSpPr>
          <p:spPr>
            <a:xfrm>
              <a:off x="10058400" y="3953789"/>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65" name="Rectangle 156"/>
            <p:cNvSpPr/>
            <p:nvPr/>
          </p:nvSpPr>
          <p:spPr>
            <a:xfrm>
              <a:off x="10501006"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66" name="Rectangle 157"/>
            <p:cNvSpPr/>
            <p:nvPr/>
          </p:nvSpPr>
          <p:spPr>
            <a:xfrm>
              <a:off x="9891406"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67" name="3-packet 1:00"/>
          <p:cNvGrpSpPr/>
          <p:nvPr/>
        </p:nvGrpSpPr>
        <p:grpSpPr>
          <a:xfrm>
            <a:off x="3063707" y="2409725"/>
            <a:ext cx="911172" cy="155361"/>
            <a:chOff x="9891406" y="3953789"/>
            <a:chExt cx="895968" cy="158416"/>
          </a:xfrm>
        </p:grpSpPr>
        <p:sp>
          <p:nvSpPr>
            <p:cNvPr id="268" name="Rectangle 159"/>
            <p:cNvSpPr/>
            <p:nvPr/>
          </p:nvSpPr>
          <p:spPr>
            <a:xfrm>
              <a:off x="10058400" y="3953789"/>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69" name="Rectangle 160"/>
            <p:cNvSpPr/>
            <p:nvPr/>
          </p:nvSpPr>
          <p:spPr>
            <a:xfrm>
              <a:off x="10608745"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70" name="Rectangle 161"/>
            <p:cNvSpPr/>
            <p:nvPr/>
          </p:nvSpPr>
          <p:spPr>
            <a:xfrm>
              <a:off x="9891406"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71" name="3-packet 1"/>
          <p:cNvGrpSpPr/>
          <p:nvPr/>
        </p:nvGrpSpPr>
        <p:grpSpPr>
          <a:xfrm>
            <a:off x="4728503" y="3184054"/>
            <a:ext cx="911172" cy="155361"/>
            <a:chOff x="3468936" y="2331463"/>
            <a:chExt cx="1119080" cy="197864"/>
          </a:xfrm>
        </p:grpSpPr>
        <p:sp>
          <p:nvSpPr>
            <p:cNvPr id="272" name="Rectangle 143"/>
            <p:cNvSpPr/>
            <p:nvPr/>
          </p:nvSpPr>
          <p:spPr>
            <a:xfrm>
              <a:off x="3677515"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73" name="Rectangle 144"/>
            <p:cNvSpPr/>
            <p:nvPr/>
          </p:nvSpPr>
          <p:spPr>
            <a:xfrm>
              <a:off x="4364905"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74" name="Rectangle 145"/>
            <p:cNvSpPr/>
            <p:nvPr/>
          </p:nvSpPr>
          <p:spPr>
            <a:xfrm>
              <a:off x="3468936" y="2331463"/>
              <a:ext cx="223110"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75" name="2-5"/>
          <p:cNvGrpSpPr/>
          <p:nvPr/>
        </p:nvGrpSpPr>
        <p:grpSpPr>
          <a:xfrm>
            <a:off x="3063707" y="2409726"/>
            <a:ext cx="911172" cy="361554"/>
            <a:chOff x="4134331" y="2667000"/>
            <a:chExt cx="902835" cy="368663"/>
          </a:xfrm>
        </p:grpSpPr>
        <p:grpSp>
          <p:nvGrpSpPr>
            <p:cNvPr id="276" name="Group 186"/>
            <p:cNvGrpSpPr/>
            <p:nvPr/>
          </p:nvGrpSpPr>
          <p:grpSpPr>
            <a:xfrm>
              <a:off x="4134331" y="2667000"/>
              <a:ext cx="895968" cy="158416"/>
              <a:chOff x="3512095" y="2331463"/>
              <a:chExt cx="1119079" cy="197864"/>
            </a:xfrm>
          </p:grpSpPr>
          <p:sp>
            <p:nvSpPr>
              <p:cNvPr id="281" name="Rectangle 191"/>
              <p:cNvSpPr/>
              <p:nvPr/>
            </p:nvSpPr>
            <p:spPr>
              <a:xfrm>
                <a:off x="3720673"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82" name="Rectangle 192"/>
              <p:cNvSpPr/>
              <p:nvPr/>
            </p:nvSpPr>
            <p:spPr>
              <a:xfrm>
                <a:off x="4408063"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83" name="Rectangle 193"/>
              <p:cNvSpPr/>
              <p:nvPr/>
            </p:nvSpPr>
            <p:spPr>
              <a:xfrm>
                <a:off x="3512095"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77" name="Group 187"/>
            <p:cNvGrpSpPr/>
            <p:nvPr/>
          </p:nvGrpSpPr>
          <p:grpSpPr>
            <a:xfrm>
              <a:off x="4141197" y="2877246"/>
              <a:ext cx="895969" cy="158417"/>
              <a:chOff x="3517527" y="2331462"/>
              <a:chExt cx="1119078" cy="197865"/>
            </a:xfrm>
          </p:grpSpPr>
          <p:sp>
            <p:nvSpPr>
              <p:cNvPr id="278" name="Rectangle 188"/>
              <p:cNvSpPr/>
              <p:nvPr/>
            </p:nvSpPr>
            <p:spPr>
              <a:xfrm>
                <a:off x="3726105"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79" name="Rectangle 189"/>
              <p:cNvSpPr/>
              <p:nvPr/>
            </p:nvSpPr>
            <p:spPr>
              <a:xfrm>
                <a:off x="4413495" y="2331462"/>
                <a:ext cx="223110"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80" name="Rectangle 190"/>
              <p:cNvSpPr/>
              <p:nvPr/>
            </p:nvSpPr>
            <p:spPr>
              <a:xfrm>
                <a:off x="3517527"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grpSp>
        <p:nvGrpSpPr>
          <p:cNvPr id="284" name="2-4"/>
          <p:cNvGrpSpPr/>
          <p:nvPr/>
        </p:nvGrpSpPr>
        <p:grpSpPr>
          <a:xfrm>
            <a:off x="3063707" y="2409726"/>
            <a:ext cx="911172" cy="361554"/>
            <a:chOff x="4134331" y="2667000"/>
            <a:chExt cx="902835" cy="368663"/>
          </a:xfrm>
        </p:grpSpPr>
        <p:grpSp>
          <p:nvGrpSpPr>
            <p:cNvPr id="285" name="Group 134"/>
            <p:cNvGrpSpPr/>
            <p:nvPr/>
          </p:nvGrpSpPr>
          <p:grpSpPr>
            <a:xfrm>
              <a:off x="4134331" y="2667000"/>
              <a:ext cx="895968" cy="158416"/>
              <a:chOff x="3512095" y="2331463"/>
              <a:chExt cx="1119079" cy="197864"/>
            </a:xfrm>
          </p:grpSpPr>
          <p:sp>
            <p:nvSpPr>
              <p:cNvPr id="290" name="Rectangle 139"/>
              <p:cNvSpPr/>
              <p:nvPr/>
            </p:nvSpPr>
            <p:spPr>
              <a:xfrm>
                <a:off x="3720673"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91" name="Rectangle 140"/>
              <p:cNvSpPr/>
              <p:nvPr/>
            </p:nvSpPr>
            <p:spPr>
              <a:xfrm>
                <a:off x="4408063"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92" name="Rectangle 141"/>
              <p:cNvSpPr/>
              <p:nvPr/>
            </p:nvSpPr>
            <p:spPr>
              <a:xfrm>
                <a:off x="3512095"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86" name="Group 135"/>
            <p:cNvGrpSpPr/>
            <p:nvPr/>
          </p:nvGrpSpPr>
          <p:grpSpPr>
            <a:xfrm>
              <a:off x="4141197" y="2877246"/>
              <a:ext cx="895969" cy="158417"/>
              <a:chOff x="3517527" y="2331462"/>
              <a:chExt cx="1119078" cy="197865"/>
            </a:xfrm>
          </p:grpSpPr>
          <p:sp>
            <p:nvSpPr>
              <p:cNvPr id="287" name="Rectangle 136"/>
              <p:cNvSpPr/>
              <p:nvPr/>
            </p:nvSpPr>
            <p:spPr>
              <a:xfrm>
                <a:off x="3726105"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88" name="Rectangle 137"/>
              <p:cNvSpPr/>
              <p:nvPr/>
            </p:nvSpPr>
            <p:spPr>
              <a:xfrm>
                <a:off x="4413495" y="2331462"/>
                <a:ext cx="223110"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89" name="Rectangle 138"/>
              <p:cNvSpPr/>
              <p:nvPr/>
            </p:nvSpPr>
            <p:spPr>
              <a:xfrm>
                <a:off x="3517527"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grpSp>
        <p:nvGrpSpPr>
          <p:cNvPr id="293" name="2-3"/>
          <p:cNvGrpSpPr/>
          <p:nvPr/>
        </p:nvGrpSpPr>
        <p:grpSpPr>
          <a:xfrm>
            <a:off x="3063707" y="2409726"/>
            <a:ext cx="911172" cy="361552"/>
            <a:chOff x="4144840" y="2667000"/>
            <a:chExt cx="898480" cy="368661"/>
          </a:xfrm>
        </p:grpSpPr>
        <p:grpSp>
          <p:nvGrpSpPr>
            <p:cNvPr id="294" name="Group 125"/>
            <p:cNvGrpSpPr/>
            <p:nvPr/>
          </p:nvGrpSpPr>
          <p:grpSpPr>
            <a:xfrm>
              <a:off x="4144840" y="2667000"/>
              <a:ext cx="895968" cy="158416"/>
              <a:chOff x="3525222" y="2331463"/>
              <a:chExt cx="1119079" cy="197864"/>
            </a:xfrm>
          </p:grpSpPr>
          <p:sp>
            <p:nvSpPr>
              <p:cNvPr id="299" name="Rectangle 130"/>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00" name="Rectangle 131"/>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01" name="Rectangle 132"/>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295" name="Group 126"/>
            <p:cNvGrpSpPr/>
            <p:nvPr/>
          </p:nvGrpSpPr>
          <p:grpSpPr>
            <a:xfrm>
              <a:off x="4147352" y="2877245"/>
              <a:ext cx="895968" cy="158416"/>
              <a:chOff x="3525222" y="2331463"/>
              <a:chExt cx="1119079" cy="197864"/>
            </a:xfrm>
          </p:grpSpPr>
          <p:sp>
            <p:nvSpPr>
              <p:cNvPr id="296" name="Rectangle 127"/>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97" name="Rectangle 128"/>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298" name="Rectangle 129"/>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grpSp>
        <p:nvGrpSpPr>
          <p:cNvPr id="302" name="2-2"/>
          <p:cNvGrpSpPr/>
          <p:nvPr/>
        </p:nvGrpSpPr>
        <p:grpSpPr>
          <a:xfrm>
            <a:off x="3063707" y="2409726"/>
            <a:ext cx="911172" cy="361552"/>
            <a:chOff x="4144840" y="2667000"/>
            <a:chExt cx="898480" cy="368661"/>
          </a:xfrm>
        </p:grpSpPr>
        <p:grpSp>
          <p:nvGrpSpPr>
            <p:cNvPr id="303" name="Group 116"/>
            <p:cNvGrpSpPr/>
            <p:nvPr/>
          </p:nvGrpSpPr>
          <p:grpSpPr>
            <a:xfrm>
              <a:off x="4144840" y="2667000"/>
              <a:ext cx="895968" cy="158416"/>
              <a:chOff x="3525222" y="2331463"/>
              <a:chExt cx="1119079" cy="197864"/>
            </a:xfrm>
          </p:grpSpPr>
          <p:sp>
            <p:nvSpPr>
              <p:cNvPr id="308" name="Rectangle 121"/>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09" name="Rectangle 122"/>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10" name="Rectangle 123"/>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304" name="Group 117"/>
            <p:cNvGrpSpPr/>
            <p:nvPr/>
          </p:nvGrpSpPr>
          <p:grpSpPr>
            <a:xfrm>
              <a:off x="4147352" y="2877245"/>
              <a:ext cx="895968" cy="158416"/>
              <a:chOff x="3525222" y="2331463"/>
              <a:chExt cx="1119079" cy="197864"/>
            </a:xfrm>
          </p:grpSpPr>
          <p:sp>
            <p:nvSpPr>
              <p:cNvPr id="305" name="Rectangle 118"/>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06" name="Rectangle 119"/>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07" name="Rectangle 120"/>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grpSp>
        <p:nvGrpSpPr>
          <p:cNvPr id="311" name="2-1"/>
          <p:cNvGrpSpPr/>
          <p:nvPr/>
        </p:nvGrpSpPr>
        <p:grpSpPr>
          <a:xfrm>
            <a:off x="3063707" y="2409726"/>
            <a:ext cx="911172" cy="361552"/>
            <a:chOff x="4144840" y="2667000"/>
            <a:chExt cx="898480" cy="368661"/>
          </a:xfrm>
        </p:grpSpPr>
        <p:grpSp>
          <p:nvGrpSpPr>
            <p:cNvPr id="312" name="Group 107"/>
            <p:cNvGrpSpPr/>
            <p:nvPr/>
          </p:nvGrpSpPr>
          <p:grpSpPr>
            <a:xfrm>
              <a:off x="4144840" y="2667000"/>
              <a:ext cx="895968" cy="158416"/>
              <a:chOff x="3525222" y="2331463"/>
              <a:chExt cx="1119079" cy="197864"/>
            </a:xfrm>
          </p:grpSpPr>
          <p:sp>
            <p:nvSpPr>
              <p:cNvPr id="317" name="Rectangle 112"/>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18" name="Rectangle 113"/>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19" name="Rectangle 114"/>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313" name="Group 108"/>
            <p:cNvGrpSpPr/>
            <p:nvPr/>
          </p:nvGrpSpPr>
          <p:grpSpPr>
            <a:xfrm>
              <a:off x="4147352" y="2877245"/>
              <a:ext cx="895968" cy="158416"/>
              <a:chOff x="3525222" y="2331463"/>
              <a:chExt cx="1119079" cy="197864"/>
            </a:xfrm>
          </p:grpSpPr>
          <p:sp>
            <p:nvSpPr>
              <p:cNvPr id="314" name="Rectangle 109"/>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15" name="Rectangle 110"/>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16" name="Rectangle 111"/>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grpSp>
        <p:nvGrpSpPr>
          <p:cNvPr id="328" name="1-packet 1:00"/>
          <p:cNvGrpSpPr/>
          <p:nvPr/>
        </p:nvGrpSpPr>
        <p:grpSpPr>
          <a:xfrm>
            <a:off x="3063707" y="2409725"/>
            <a:ext cx="911172" cy="155361"/>
            <a:chOff x="9891406" y="3953789"/>
            <a:chExt cx="895968" cy="158416"/>
          </a:xfrm>
        </p:grpSpPr>
        <p:sp>
          <p:nvSpPr>
            <p:cNvPr id="329" name="Rectangle 38"/>
            <p:cNvSpPr/>
            <p:nvPr/>
          </p:nvSpPr>
          <p:spPr>
            <a:xfrm>
              <a:off x="10058400" y="3953789"/>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30" name="Rectangle 39"/>
            <p:cNvSpPr/>
            <p:nvPr/>
          </p:nvSpPr>
          <p:spPr>
            <a:xfrm>
              <a:off x="10608745"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31" name="Rectangle 40"/>
            <p:cNvSpPr/>
            <p:nvPr/>
          </p:nvSpPr>
          <p:spPr>
            <a:xfrm>
              <a:off x="9891406"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332" name="1-packet 11:00"/>
          <p:cNvGrpSpPr/>
          <p:nvPr/>
        </p:nvGrpSpPr>
        <p:grpSpPr>
          <a:xfrm>
            <a:off x="3063707" y="2409725"/>
            <a:ext cx="911172" cy="155361"/>
            <a:chOff x="9891406" y="3953789"/>
            <a:chExt cx="895968" cy="158416"/>
          </a:xfrm>
        </p:grpSpPr>
        <p:sp>
          <p:nvSpPr>
            <p:cNvPr id="333" name="Rectangle 42"/>
            <p:cNvSpPr/>
            <p:nvPr/>
          </p:nvSpPr>
          <p:spPr>
            <a:xfrm>
              <a:off x="10058400" y="3953789"/>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34" name="Rectangle 43"/>
            <p:cNvSpPr/>
            <p:nvPr/>
          </p:nvSpPr>
          <p:spPr>
            <a:xfrm>
              <a:off x="10608745"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35" name="Rectangle 44"/>
            <p:cNvSpPr/>
            <p:nvPr/>
          </p:nvSpPr>
          <p:spPr>
            <a:xfrm>
              <a:off x="9891406"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340" name="1-packet 8:00"/>
          <p:cNvGrpSpPr/>
          <p:nvPr/>
        </p:nvGrpSpPr>
        <p:grpSpPr>
          <a:xfrm>
            <a:off x="3063707" y="2409725"/>
            <a:ext cx="911172" cy="155361"/>
            <a:chOff x="9891406" y="3953789"/>
            <a:chExt cx="895968" cy="158416"/>
          </a:xfrm>
        </p:grpSpPr>
        <p:sp>
          <p:nvSpPr>
            <p:cNvPr id="341" name="Rectangle 47"/>
            <p:cNvSpPr/>
            <p:nvPr/>
          </p:nvSpPr>
          <p:spPr>
            <a:xfrm>
              <a:off x="10058400" y="3953789"/>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42" name="Rectangle 48"/>
            <p:cNvSpPr/>
            <p:nvPr/>
          </p:nvSpPr>
          <p:spPr>
            <a:xfrm>
              <a:off x="10608745"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43" name="Rectangle 52"/>
            <p:cNvSpPr/>
            <p:nvPr/>
          </p:nvSpPr>
          <p:spPr>
            <a:xfrm>
              <a:off x="9891406"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grpSp>
        <p:nvGrpSpPr>
          <p:cNvPr id="344" name="1-packet 6:00"/>
          <p:cNvGrpSpPr/>
          <p:nvPr/>
        </p:nvGrpSpPr>
        <p:grpSpPr>
          <a:xfrm>
            <a:off x="3063707" y="2409725"/>
            <a:ext cx="911172" cy="155361"/>
            <a:chOff x="9891406" y="3953789"/>
            <a:chExt cx="895968" cy="158416"/>
          </a:xfrm>
        </p:grpSpPr>
        <p:sp>
          <p:nvSpPr>
            <p:cNvPr id="345" name="Rectangle 66"/>
            <p:cNvSpPr/>
            <p:nvPr/>
          </p:nvSpPr>
          <p:spPr>
            <a:xfrm>
              <a:off x="10058400" y="3953789"/>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46" name="Rectangle 67"/>
            <p:cNvSpPr/>
            <p:nvPr/>
          </p:nvSpPr>
          <p:spPr>
            <a:xfrm>
              <a:off x="10608745"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47" name="Rectangle 68"/>
            <p:cNvSpPr/>
            <p:nvPr/>
          </p:nvSpPr>
          <p:spPr>
            <a:xfrm>
              <a:off x="9891406"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cxnSp>
        <p:nvCxnSpPr>
          <p:cNvPr id="7" name="Прямая соединительная линия 6"/>
          <p:cNvCxnSpPr/>
          <p:nvPr/>
        </p:nvCxnSpPr>
        <p:spPr>
          <a:xfrm flipH="1">
            <a:off x="1055736" y="1841636"/>
            <a:ext cx="264614" cy="1223499"/>
          </a:xfrm>
          <a:prstGeom prst="line">
            <a:avLst/>
          </a:prstGeom>
          <a:ln w="28575"/>
        </p:spPr>
        <p:style>
          <a:lnRef idx="3">
            <a:schemeClr val="dk1"/>
          </a:lnRef>
          <a:fillRef idx="0">
            <a:schemeClr val="dk1"/>
          </a:fillRef>
          <a:effectRef idx="2">
            <a:schemeClr val="dk1"/>
          </a:effectRef>
          <a:fontRef idx="minor">
            <a:schemeClr val="tx1"/>
          </a:fontRef>
        </p:style>
      </p:cxnSp>
      <p:cxnSp>
        <p:nvCxnSpPr>
          <p:cNvPr id="354" name="Прямая соединительная линия 353"/>
          <p:cNvCxnSpPr/>
          <p:nvPr/>
        </p:nvCxnSpPr>
        <p:spPr>
          <a:xfrm>
            <a:off x="1030053" y="3572766"/>
            <a:ext cx="2052600" cy="668627"/>
          </a:xfrm>
          <a:prstGeom prst="line">
            <a:avLst/>
          </a:prstGeom>
          <a:ln w="28575"/>
        </p:spPr>
        <p:style>
          <a:lnRef idx="3">
            <a:schemeClr val="dk1"/>
          </a:lnRef>
          <a:fillRef idx="0">
            <a:schemeClr val="dk1"/>
          </a:fillRef>
          <a:effectRef idx="2">
            <a:schemeClr val="dk1"/>
          </a:effectRef>
          <a:fontRef idx="minor">
            <a:schemeClr val="tx1"/>
          </a:fontRef>
        </p:style>
      </p:cxnSp>
      <p:cxnSp>
        <p:nvCxnSpPr>
          <p:cNvPr id="355" name="Прямая соединительная линия 354"/>
          <p:cNvCxnSpPr/>
          <p:nvPr/>
        </p:nvCxnSpPr>
        <p:spPr>
          <a:xfrm flipV="1">
            <a:off x="1435216" y="1397472"/>
            <a:ext cx="2915275" cy="14152"/>
          </a:xfrm>
          <a:prstGeom prst="line">
            <a:avLst/>
          </a:prstGeom>
          <a:ln w="28575"/>
        </p:spPr>
        <p:style>
          <a:lnRef idx="3">
            <a:schemeClr val="dk1"/>
          </a:lnRef>
          <a:fillRef idx="0">
            <a:schemeClr val="dk1"/>
          </a:fillRef>
          <a:effectRef idx="2">
            <a:schemeClr val="dk1"/>
          </a:effectRef>
          <a:fontRef idx="minor">
            <a:schemeClr val="tx1"/>
          </a:fontRef>
        </p:style>
      </p:cxnSp>
      <p:cxnSp>
        <p:nvCxnSpPr>
          <p:cNvPr id="356" name="Прямая соединительная линия 355"/>
          <p:cNvCxnSpPr/>
          <p:nvPr/>
        </p:nvCxnSpPr>
        <p:spPr>
          <a:xfrm>
            <a:off x="4674046" y="1530959"/>
            <a:ext cx="896919" cy="1426776"/>
          </a:xfrm>
          <a:prstGeom prst="line">
            <a:avLst/>
          </a:prstGeom>
          <a:ln w="28575"/>
        </p:spPr>
        <p:style>
          <a:lnRef idx="3">
            <a:schemeClr val="dk1"/>
          </a:lnRef>
          <a:fillRef idx="0">
            <a:schemeClr val="dk1"/>
          </a:fillRef>
          <a:effectRef idx="2">
            <a:schemeClr val="dk1"/>
          </a:effectRef>
          <a:fontRef idx="minor">
            <a:schemeClr val="tx1"/>
          </a:fontRef>
        </p:style>
      </p:cxnSp>
      <p:cxnSp>
        <p:nvCxnSpPr>
          <p:cNvPr id="357" name="Прямая соединительная линия 356"/>
          <p:cNvCxnSpPr/>
          <p:nvPr/>
        </p:nvCxnSpPr>
        <p:spPr>
          <a:xfrm flipH="1">
            <a:off x="3492208" y="3271239"/>
            <a:ext cx="1797016" cy="839868"/>
          </a:xfrm>
          <a:prstGeom prst="line">
            <a:avLst/>
          </a:prstGeom>
          <a:ln w="28575"/>
        </p:spPr>
        <p:style>
          <a:lnRef idx="3">
            <a:schemeClr val="dk1"/>
          </a:lnRef>
          <a:fillRef idx="0">
            <a:schemeClr val="dk1"/>
          </a:fillRef>
          <a:effectRef idx="2">
            <a:schemeClr val="dk1"/>
          </a:effectRef>
          <a:fontRef idx="minor">
            <a:schemeClr val="tx1"/>
          </a:fontRef>
        </p:style>
      </p:cxnSp>
      <p:pic>
        <p:nvPicPr>
          <p:cNvPr id="348"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736" y="1017105"/>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4" name="2-single top left"/>
          <p:cNvGrpSpPr/>
          <p:nvPr/>
        </p:nvGrpSpPr>
        <p:grpSpPr>
          <a:xfrm>
            <a:off x="921472" y="1642492"/>
            <a:ext cx="911172" cy="155361"/>
            <a:chOff x="9891406" y="3953789"/>
            <a:chExt cx="895968" cy="158416"/>
          </a:xfrm>
        </p:grpSpPr>
        <p:sp>
          <p:nvSpPr>
            <p:cNvPr id="325" name="Rectangle 84"/>
            <p:cNvSpPr/>
            <p:nvPr/>
          </p:nvSpPr>
          <p:spPr>
            <a:xfrm>
              <a:off x="10058400" y="3953789"/>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26" name="Rectangle 85"/>
            <p:cNvSpPr/>
            <p:nvPr/>
          </p:nvSpPr>
          <p:spPr>
            <a:xfrm>
              <a:off x="10608745"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27" name="Rectangle 87"/>
            <p:cNvSpPr/>
            <p:nvPr/>
          </p:nvSpPr>
          <p:spPr>
            <a:xfrm>
              <a:off x="9891406" y="3953789"/>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pic>
        <p:nvPicPr>
          <p:cNvPr id="353" name="Рисунок 3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670" y="948779"/>
            <a:ext cx="1222394" cy="1265698"/>
          </a:xfrm>
          <a:prstGeom prst="rect">
            <a:avLst/>
          </a:prstGeom>
        </p:spPr>
      </p:pic>
      <p:pic>
        <p:nvPicPr>
          <p:cNvPr id="352" name="Рисунок 3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0816" y="2403101"/>
            <a:ext cx="1222394" cy="1265698"/>
          </a:xfrm>
          <a:prstGeom prst="rect">
            <a:avLst/>
          </a:prstGeom>
        </p:spPr>
      </p:pic>
      <p:grpSp>
        <p:nvGrpSpPr>
          <p:cNvPr id="336" name="1-packet 1"/>
          <p:cNvGrpSpPr/>
          <p:nvPr/>
        </p:nvGrpSpPr>
        <p:grpSpPr>
          <a:xfrm>
            <a:off x="4728504" y="3181920"/>
            <a:ext cx="911172" cy="155361"/>
            <a:chOff x="3525222" y="2331463"/>
            <a:chExt cx="1119079" cy="197864"/>
          </a:xfrm>
        </p:grpSpPr>
        <p:sp>
          <p:nvSpPr>
            <p:cNvPr id="337" name="Rectangle 8"/>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38" name="Rectangle 9"/>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39" name="Rectangle 10"/>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pic>
        <p:nvPicPr>
          <p:cNvPr id="350" name="Рисунок 3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0136" y="3372435"/>
            <a:ext cx="1222394" cy="1265698"/>
          </a:xfrm>
          <a:prstGeom prst="rect">
            <a:avLst/>
          </a:prstGeom>
        </p:spPr>
      </p:pic>
      <p:pic>
        <p:nvPicPr>
          <p:cNvPr id="349"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04" y="2787299"/>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0" name="2-single bottom left"/>
          <p:cNvGrpSpPr/>
          <p:nvPr/>
        </p:nvGrpSpPr>
        <p:grpSpPr>
          <a:xfrm>
            <a:off x="666485" y="3235378"/>
            <a:ext cx="911172" cy="155361"/>
            <a:chOff x="3525222" y="2331463"/>
            <a:chExt cx="1119079" cy="197864"/>
          </a:xfrm>
        </p:grpSpPr>
        <p:sp>
          <p:nvSpPr>
            <p:cNvPr id="321" name="Rectangle 70"/>
            <p:cNvSpPr/>
            <p:nvPr/>
          </p:nvSpPr>
          <p:spPr>
            <a:xfrm>
              <a:off x="3733800" y="2331463"/>
              <a:ext cx="687390" cy="197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22" name="Rectangle 71"/>
            <p:cNvSpPr/>
            <p:nvPr/>
          </p:nvSpPr>
          <p:spPr>
            <a:xfrm>
              <a:off x="4421190"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sp>
          <p:nvSpPr>
            <p:cNvPr id="323" name="Rectangle 72"/>
            <p:cNvSpPr/>
            <p:nvPr/>
          </p:nvSpPr>
          <p:spPr>
            <a:xfrm>
              <a:off x="3525222" y="2331463"/>
              <a:ext cx="223111" cy="197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Segoe UI" panose="020B0502040204020203" pitchFamily="34" charset="0"/>
                <a:cs typeface="Segoe UI" panose="020B0502040204020203" pitchFamily="34" charset="0"/>
              </a:endParaRPr>
            </a:p>
          </p:txBody>
        </p:sp>
      </p:grpSp>
      <p:sp>
        <p:nvSpPr>
          <p:cNvPr id="358" name="text"/>
          <p:cNvSpPr/>
          <p:nvPr/>
        </p:nvSpPr>
        <p:spPr>
          <a:xfrm>
            <a:off x="362192" y="4768419"/>
            <a:ext cx="5245679" cy="1938992"/>
          </a:xfrm>
          <a:prstGeom prst="rect">
            <a:avLst/>
          </a:prstGeom>
        </p:spPr>
        <p:txBody>
          <a:bodyPr wrap="square">
            <a:spAutoFit/>
          </a:bodyPr>
          <a:lstStyle/>
          <a:p>
            <a:pPr marL="342900" indent="-342900">
              <a:buFont typeface="+mj-lt"/>
              <a:buAutoNum type="arabicPeriod"/>
            </a:pPr>
            <a:r>
              <a:rPr lang="en-US" sz="1500" dirty="0">
                <a:solidFill>
                  <a:prstClr val="black"/>
                </a:solidFill>
                <a:latin typeface="Arial" panose="020B0604020202020204" pitchFamily="34" charset="0"/>
                <a:ea typeface="Segoe UI" pitchFamily="34" charset="0"/>
                <a:cs typeface="Arial" panose="020B0604020202020204" pitchFamily="34" charset="0"/>
              </a:rPr>
              <a:t>DHCP</a:t>
            </a:r>
            <a:r>
              <a:rPr lang="ru-RU" sz="1500" dirty="0">
                <a:solidFill>
                  <a:prstClr val="black"/>
                </a:solidFill>
                <a:latin typeface="Arial" panose="020B0604020202020204" pitchFamily="34" charset="0"/>
                <a:ea typeface="Segoe UI" pitchFamily="34" charset="0"/>
                <a:cs typeface="Arial" panose="020B0604020202020204" pitchFamily="34" charset="0"/>
              </a:rPr>
              <a:t>-клиент посылает </a:t>
            </a:r>
            <a:r>
              <a:rPr lang="en-US" sz="1500" dirty="0">
                <a:solidFill>
                  <a:prstClr val="black"/>
                </a:solidFill>
                <a:latin typeface="Arial" panose="020B0604020202020204" pitchFamily="34" charset="0"/>
                <a:ea typeface="Segoe UI" pitchFamily="34" charset="0"/>
                <a:cs typeface="Arial" panose="020B0604020202020204" pitchFamily="34" charset="0"/>
              </a:rPr>
              <a:t>broadcasts</a:t>
            </a:r>
            <a:r>
              <a:rPr lang="ru-RU" sz="1500" dirty="0">
                <a:solidFill>
                  <a:prstClr val="black"/>
                </a:solidFill>
                <a:latin typeface="Arial" panose="020B0604020202020204" pitchFamily="34" charset="0"/>
                <a:ea typeface="Segoe UI" pitchFamily="34" charset="0"/>
                <a:cs typeface="Arial" panose="020B0604020202020204" pitchFamily="34" charset="0"/>
              </a:rPr>
              <a:t>-пакет</a:t>
            </a:r>
            <a:r>
              <a:rPr lang="en-US" sz="1500" dirty="0">
                <a:solidFill>
                  <a:prstClr val="black"/>
                </a:solidFill>
                <a:latin typeface="Arial" panose="020B0604020202020204" pitchFamily="34" charset="0"/>
                <a:ea typeface="Segoe UI" pitchFamily="34" charset="0"/>
                <a:cs typeface="Arial" panose="020B0604020202020204" pitchFamily="34" charset="0"/>
              </a:rPr>
              <a:t>  DHCPDISCOVER </a:t>
            </a:r>
            <a:endParaRPr lang="ru-RU" sz="1500" dirty="0">
              <a:solidFill>
                <a:prstClr val="black"/>
              </a:solidFill>
              <a:latin typeface="Arial" panose="020B0604020202020204" pitchFamily="34" charset="0"/>
              <a:ea typeface="Segoe UI" pitchFamily="34" charset="0"/>
              <a:cs typeface="Arial" panose="020B0604020202020204" pitchFamily="34" charset="0"/>
            </a:endParaRPr>
          </a:p>
          <a:p>
            <a:pPr marL="342900" indent="-342900">
              <a:buFont typeface="+mj-lt"/>
              <a:buAutoNum type="arabicPeriod"/>
            </a:pPr>
            <a:r>
              <a:rPr lang="en-US" sz="1500" dirty="0">
                <a:solidFill>
                  <a:prstClr val="black"/>
                </a:solidFill>
                <a:latin typeface="Arial" panose="020B0604020202020204" pitchFamily="34" charset="0"/>
                <a:ea typeface="Segoe UI" pitchFamily="34" charset="0"/>
                <a:cs typeface="Arial" panose="020B0604020202020204" pitchFamily="34" charset="0"/>
              </a:rPr>
              <a:t>DHCP</a:t>
            </a:r>
            <a:r>
              <a:rPr lang="ru-RU" sz="1500" dirty="0">
                <a:solidFill>
                  <a:prstClr val="black"/>
                </a:solidFill>
                <a:latin typeface="Arial" panose="020B0604020202020204" pitchFamily="34" charset="0"/>
                <a:ea typeface="Segoe UI" pitchFamily="34" charset="0"/>
                <a:cs typeface="Arial" panose="020B0604020202020204" pitchFamily="34" charset="0"/>
              </a:rPr>
              <a:t>-сервера посылают</a:t>
            </a:r>
            <a:r>
              <a:rPr lang="en-US" sz="1500" dirty="0">
                <a:solidFill>
                  <a:prstClr val="black"/>
                </a:solidFill>
                <a:latin typeface="Arial" panose="020B0604020202020204" pitchFamily="34" charset="0"/>
                <a:ea typeface="Segoe UI" pitchFamily="34" charset="0"/>
                <a:cs typeface="Arial" panose="020B0604020202020204" pitchFamily="34" charset="0"/>
              </a:rPr>
              <a:t> broadcast</a:t>
            </a:r>
            <a:r>
              <a:rPr lang="ru-RU" sz="1500" dirty="0">
                <a:solidFill>
                  <a:prstClr val="black"/>
                </a:solidFill>
                <a:latin typeface="Arial" panose="020B0604020202020204" pitchFamily="34" charset="0"/>
                <a:ea typeface="Segoe UI" pitchFamily="34" charset="0"/>
                <a:cs typeface="Arial" panose="020B0604020202020204" pitchFamily="34" charset="0"/>
              </a:rPr>
              <a:t>-пакет</a:t>
            </a:r>
            <a:r>
              <a:rPr lang="en-US" sz="1500" dirty="0">
                <a:solidFill>
                  <a:prstClr val="black"/>
                </a:solidFill>
                <a:latin typeface="Arial" panose="020B0604020202020204" pitchFamily="34" charset="0"/>
                <a:ea typeface="Segoe UI" pitchFamily="34" charset="0"/>
                <a:cs typeface="Arial" panose="020B0604020202020204" pitchFamily="34" charset="0"/>
              </a:rPr>
              <a:t> DHCPOFFER </a:t>
            </a:r>
            <a:endParaRPr lang="ru-RU" sz="1500" dirty="0">
              <a:solidFill>
                <a:prstClr val="black"/>
              </a:solidFill>
              <a:latin typeface="Arial" panose="020B0604020202020204" pitchFamily="34" charset="0"/>
              <a:ea typeface="Segoe UI" pitchFamily="34" charset="0"/>
              <a:cs typeface="Arial" panose="020B0604020202020204" pitchFamily="34" charset="0"/>
            </a:endParaRPr>
          </a:p>
          <a:p>
            <a:pPr marL="342900" indent="-342900">
              <a:buFont typeface="+mj-lt"/>
              <a:buAutoNum type="arabicPeriod"/>
            </a:pPr>
            <a:r>
              <a:rPr lang="en-US" sz="1500" dirty="0">
                <a:solidFill>
                  <a:prstClr val="black"/>
                </a:solidFill>
                <a:latin typeface="Arial" panose="020B0604020202020204" pitchFamily="34" charset="0"/>
                <a:ea typeface="Segoe UI" pitchFamily="34" charset="0"/>
                <a:cs typeface="Arial" panose="020B0604020202020204" pitchFamily="34" charset="0"/>
              </a:rPr>
              <a:t>DHCP</a:t>
            </a:r>
            <a:r>
              <a:rPr lang="ru-RU" sz="1500" dirty="0">
                <a:solidFill>
                  <a:prstClr val="black"/>
                </a:solidFill>
                <a:latin typeface="Arial" panose="020B0604020202020204" pitchFamily="34" charset="0"/>
                <a:ea typeface="Segoe UI" pitchFamily="34" charset="0"/>
                <a:cs typeface="Arial" panose="020B0604020202020204" pitchFamily="34" charset="0"/>
              </a:rPr>
              <a:t>-клиент посылает </a:t>
            </a:r>
            <a:r>
              <a:rPr lang="en-US" sz="1500" dirty="0">
                <a:solidFill>
                  <a:prstClr val="black"/>
                </a:solidFill>
                <a:latin typeface="Arial" panose="020B0604020202020204" pitchFamily="34" charset="0"/>
                <a:ea typeface="Segoe UI" pitchFamily="34" charset="0"/>
                <a:cs typeface="Arial" panose="020B0604020202020204" pitchFamily="34" charset="0"/>
              </a:rPr>
              <a:t>broadcasts</a:t>
            </a:r>
            <a:r>
              <a:rPr lang="ru-RU" sz="1500" dirty="0">
                <a:solidFill>
                  <a:prstClr val="black"/>
                </a:solidFill>
                <a:latin typeface="Arial" panose="020B0604020202020204" pitchFamily="34" charset="0"/>
                <a:ea typeface="Segoe UI" pitchFamily="34" charset="0"/>
                <a:cs typeface="Arial" panose="020B0604020202020204" pitchFamily="34" charset="0"/>
              </a:rPr>
              <a:t>-пакет </a:t>
            </a:r>
            <a:r>
              <a:rPr lang="en-US" sz="1500" dirty="0">
                <a:solidFill>
                  <a:prstClr val="black"/>
                </a:solidFill>
                <a:latin typeface="Arial" panose="020B0604020202020204" pitchFamily="34" charset="0"/>
                <a:ea typeface="Segoe UI" pitchFamily="34" charset="0"/>
                <a:cs typeface="Arial" panose="020B0604020202020204" pitchFamily="34" charset="0"/>
              </a:rPr>
              <a:t>DHCPREQUEST </a:t>
            </a:r>
            <a:endParaRPr lang="ru-RU" sz="1500" dirty="0">
              <a:solidFill>
                <a:prstClr val="black"/>
              </a:solidFill>
              <a:latin typeface="Arial" panose="020B0604020202020204" pitchFamily="34" charset="0"/>
              <a:ea typeface="Segoe UI" pitchFamily="34" charset="0"/>
              <a:cs typeface="Arial" panose="020B0604020202020204" pitchFamily="34" charset="0"/>
            </a:endParaRPr>
          </a:p>
          <a:p>
            <a:pPr marL="342900" indent="-342900">
              <a:buFont typeface="+mj-lt"/>
              <a:buAutoNum type="arabicPeriod"/>
            </a:pPr>
            <a:r>
              <a:rPr lang="en-US" sz="1500" dirty="0">
                <a:solidFill>
                  <a:prstClr val="black"/>
                </a:solidFill>
                <a:latin typeface="Arial" panose="020B0604020202020204" pitchFamily="34" charset="0"/>
                <a:ea typeface="Segoe UI" pitchFamily="34" charset="0"/>
                <a:cs typeface="Arial" panose="020B0604020202020204" pitchFamily="34" charset="0"/>
              </a:rPr>
              <a:t>DHCP</a:t>
            </a:r>
            <a:r>
              <a:rPr lang="ru-RU" sz="1500" dirty="0">
                <a:solidFill>
                  <a:prstClr val="black"/>
                </a:solidFill>
                <a:latin typeface="Arial" panose="020B0604020202020204" pitchFamily="34" charset="0"/>
                <a:ea typeface="Segoe UI" pitchFamily="34" charset="0"/>
                <a:cs typeface="Arial" panose="020B0604020202020204" pitchFamily="34" charset="0"/>
              </a:rPr>
              <a:t>-сервер </a:t>
            </a:r>
            <a:r>
              <a:rPr lang="en-US" sz="1500" dirty="0">
                <a:solidFill>
                  <a:prstClr val="black"/>
                </a:solidFill>
                <a:latin typeface="Arial" panose="020B0604020202020204" pitchFamily="34" charset="0"/>
                <a:ea typeface="Segoe UI" pitchFamily="34" charset="0"/>
                <a:cs typeface="Arial" panose="020B0604020202020204" pitchFamily="34" charset="0"/>
              </a:rPr>
              <a:t>1 </a:t>
            </a:r>
            <a:r>
              <a:rPr lang="ru-RU" sz="1500" dirty="0">
                <a:solidFill>
                  <a:prstClr val="black"/>
                </a:solidFill>
                <a:latin typeface="Arial" panose="020B0604020202020204" pitchFamily="34" charset="0"/>
                <a:ea typeface="Segoe UI" pitchFamily="34" charset="0"/>
                <a:cs typeface="Arial" panose="020B0604020202020204" pitchFamily="34" charset="0"/>
              </a:rPr>
              <a:t>посылает </a:t>
            </a:r>
            <a:r>
              <a:rPr lang="en-US" sz="1500" dirty="0">
                <a:solidFill>
                  <a:prstClr val="black"/>
                </a:solidFill>
                <a:latin typeface="Arial" panose="020B0604020202020204" pitchFamily="34" charset="0"/>
                <a:ea typeface="Segoe UI" pitchFamily="34" charset="0"/>
                <a:cs typeface="Arial" panose="020B0604020202020204" pitchFamily="34" charset="0"/>
              </a:rPr>
              <a:t>broadcasts</a:t>
            </a:r>
            <a:r>
              <a:rPr lang="ru-RU" sz="1500" dirty="0">
                <a:solidFill>
                  <a:prstClr val="black"/>
                </a:solidFill>
                <a:latin typeface="Arial" panose="020B0604020202020204" pitchFamily="34" charset="0"/>
                <a:ea typeface="Segoe UI" pitchFamily="34" charset="0"/>
                <a:cs typeface="Arial" panose="020B0604020202020204" pitchFamily="34" charset="0"/>
              </a:rPr>
              <a:t>-пакет</a:t>
            </a:r>
            <a:r>
              <a:rPr lang="en-US" sz="1500" dirty="0">
                <a:solidFill>
                  <a:prstClr val="black"/>
                </a:solidFill>
                <a:latin typeface="Arial" panose="020B0604020202020204" pitchFamily="34" charset="0"/>
                <a:ea typeface="Segoe UI" pitchFamily="34" charset="0"/>
                <a:cs typeface="Arial" panose="020B0604020202020204" pitchFamily="34" charset="0"/>
              </a:rPr>
              <a:t> DHCPACK</a:t>
            </a:r>
          </a:p>
        </p:txBody>
      </p:sp>
      <p:sp>
        <p:nvSpPr>
          <p:cNvPr id="360" name="87.5 percent"/>
          <p:cNvSpPr>
            <a:spLocks noChangeArrowheads="1"/>
          </p:cNvSpPr>
          <p:nvPr/>
        </p:nvSpPr>
        <p:spPr bwMode="auto">
          <a:xfrm>
            <a:off x="10426580" y="2917132"/>
            <a:ext cx="1786546" cy="702441"/>
          </a:xfrm>
          <a:prstGeom prst="roundRect">
            <a:avLst>
              <a:gd name="adj" fmla="val 4167"/>
            </a:avLst>
          </a:prstGeom>
          <a:noFill/>
          <a:ln w="9525" algn="ctr">
            <a:noFill/>
            <a:round/>
            <a:headEnd/>
            <a:tailEnd/>
          </a:ln>
          <a:effectLst/>
        </p:spPr>
        <p:txBody>
          <a:bodyPr anchor="b"/>
          <a:lstStyle/>
          <a:p>
            <a:pPr algn="ctr">
              <a:lnSpc>
                <a:spcPct val="85000"/>
              </a:lnSpc>
            </a:pPr>
            <a:r>
              <a:rPr lang="en-US" sz="1400" b="1" dirty="0">
                <a:solidFill>
                  <a:srgbClr val="000000"/>
                </a:solidFill>
                <a:latin typeface="Arial" panose="020B0604020202020204" pitchFamily="34" charset="0"/>
                <a:ea typeface="Segoe UI" pitchFamily="34" charset="0"/>
                <a:cs typeface="Arial" panose="020B0604020202020204" pitchFamily="34" charset="0"/>
              </a:rPr>
              <a:t>87.5% of lease duration has expired</a:t>
            </a:r>
          </a:p>
        </p:txBody>
      </p:sp>
      <p:sp>
        <p:nvSpPr>
          <p:cNvPr id="361" name="main text"/>
          <p:cNvSpPr>
            <a:spLocks noChangeArrowheads="1"/>
          </p:cNvSpPr>
          <p:nvPr/>
        </p:nvSpPr>
        <p:spPr bwMode="auto">
          <a:xfrm>
            <a:off x="5289224" y="4234671"/>
            <a:ext cx="6687656" cy="2306743"/>
          </a:xfrm>
          <a:prstGeom prst="roundRect">
            <a:avLst>
              <a:gd name="adj" fmla="val 4167"/>
            </a:avLst>
          </a:prstGeom>
          <a:noFill/>
          <a:ln w="9525" algn="ctr">
            <a:noFill/>
            <a:round/>
            <a:headEnd/>
            <a:tailEnd/>
          </a:ln>
        </p:spPr>
        <p:txBody>
          <a:bodyPr lIns="274320" anchor="ctr"/>
          <a:lstStyle/>
          <a:p>
            <a:pPr marL="457200" indent="-396000">
              <a:buFont typeface="+mj-lt"/>
              <a:buAutoNum type="arabicPeriod"/>
            </a:pPr>
            <a:r>
              <a:rPr lang="en-US" sz="1500" dirty="0">
                <a:solidFill>
                  <a:srgbClr val="000000"/>
                </a:solidFill>
                <a:latin typeface="Arial" panose="020B0604020202020204" pitchFamily="34" charset="0"/>
                <a:ea typeface="Segoe UI" pitchFamily="34" charset="0"/>
                <a:cs typeface="Arial" panose="020B0604020202020204" pitchFamily="34" charset="0"/>
              </a:rPr>
              <a:t>DHCP-</a:t>
            </a:r>
            <a:r>
              <a:rPr lang="ru-RU" sz="1500" dirty="0">
                <a:solidFill>
                  <a:srgbClr val="000000"/>
                </a:solidFill>
                <a:latin typeface="Arial" panose="020B0604020202020204" pitchFamily="34" charset="0"/>
                <a:ea typeface="Segoe UI" pitchFamily="34" charset="0"/>
                <a:cs typeface="Arial" panose="020B0604020202020204" pitchFamily="34" charset="0"/>
              </a:rPr>
              <a:t>клиент посылает пакет </a:t>
            </a:r>
            <a:r>
              <a:rPr lang="en-US" sz="1500" dirty="0">
                <a:solidFill>
                  <a:srgbClr val="000000"/>
                </a:solidFill>
                <a:latin typeface="Arial" panose="020B0604020202020204" pitchFamily="34" charset="0"/>
                <a:ea typeface="Segoe UI" pitchFamily="34" charset="0"/>
                <a:cs typeface="Arial" panose="020B0604020202020204" pitchFamily="34" charset="0"/>
              </a:rPr>
              <a:t>DHCPREQUEST</a:t>
            </a:r>
            <a:endParaRPr lang="ru-RU" sz="1500" dirty="0">
              <a:solidFill>
                <a:srgbClr val="000000"/>
              </a:solidFill>
              <a:latin typeface="Arial" panose="020B0604020202020204" pitchFamily="34" charset="0"/>
              <a:ea typeface="Segoe UI" pitchFamily="34" charset="0"/>
              <a:cs typeface="Arial" panose="020B0604020202020204" pitchFamily="34" charset="0"/>
            </a:endParaRPr>
          </a:p>
          <a:p>
            <a:pPr marL="457200" indent="-396000">
              <a:buFont typeface="+mj-lt"/>
              <a:buAutoNum type="arabicPeriod"/>
            </a:pPr>
            <a:r>
              <a:rPr lang="en-US" sz="1500" dirty="0">
                <a:solidFill>
                  <a:srgbClr val="000000"/>
                </a:solidFill>
                <a:latin typeface="Arial" panose="020B0604020202020204" pitchFamily="34" charset="0"/>
                <a:ea typeface="Segoe UI" pitchFamily="34" charset="0"/>
                <a:cs typeface="Arial" panose="020B0604020202020204" pitchFamily="34" charset="0"/>
              </a:rPr>
              <a:t>DHCP-</a:t>
            </a:r>
            <a:r>
              <a:rPr lang="ru-RU" sz="1500" dirty="0">
                <a:solidFill>
                  <a:srgbClr val="000000"/>
                </a:solidFill>
                <a:latin typeface="Arial" panose="020B0604020202020204" pitchFamily="34" charset="0"/>
                <a:ea typeface="Segoe UI" pitchFamily="34" charset="0"/>
                <a:cs typeface="Arial" panose="020B0604020202020204" pitchFamily="34" charset="0"/>
              </a:rPr>
              <a:t>сервер1 посылает пакет </a:t>
            </a:r>
            <a:r>
              <a:rPr lang="en-US" sz="1500" dirty="0">
                <a:solidFill>
                  <a:srgbClr val="000000"/>
                </a:solidFill>
                <a:latin typeface="Arial" panose="020B0604020202020204" pitchFamily="34" charset="0"/>
                <a:ea typeface="Segoe UI" pitchFamily="34" charset="0"/>
                <a:cs typeface="Arial" panose="020B0604020202020204" pitchFamily="34" charset="0"/>
              </a:rPr>
              <a:t>DHCPACK</a:t>
            </a:r>
          </a:p>
          <a:p>
            <a:pPr marL="457200" indent="-396000">
              <a:buFont typeface="+mj-lt"/>
              <a:buAutoNum type="arabicPeriod"/>
            </a:pPr>
            <a:r>
              <a:rPr lang="ru-RU" sz="1500" dirty="0">
                <a:solidFill>
                  <a:srgbClr val="000000"/>
                </a:solidFill>
                <a:latin typeface="Arial" panose="020B0604020202020204" pitchFamily="34" charset="0"/>
                <a:ea typeface="Segoe UI" pitchFamily="34" charset="0"/>
                <a:cs typeface="Arial" panose="020B0604020202020204" pitchFamily="34" charset="0"/>
              </a:rPr>
              <a:t>Если клиент не продлит аренду после того, как</a:t>
            </a:r>
            <a:r>
              <a:rPr lang="en-US" sz="1500" dirty="0">
                <a:solidFill>
                  <a:srgbClr val="000000"/>
                </a:solidFill>
                <a:latin typeface="Arial" panose="020B0604020202020204" pitchFamily="34" charset="0"/>
                <a:ea typeface="Segoe UI" pitchFamily="34" charset="0"/>
                <a:cs typeface="Arial" panose="020B0604020202020204" pitchFamily="34" charset="0"/>
              </a:rPr>
              <a:t> </a:t>
            </a:r>
            <a:r>
              <a:rPr lang="ru-RU" sz="1500" dirty="0">
                <a:solidFill>
                  <a:srgbClr val="000000"/>
                </a:solidFill>
                <a:latin typeface="Arial" panose="020B0604020202020204" pitchFamily="34" charset="0"/>
                <a:ea typeface="Segoe UI" pitchFamily="34" charset="0"/>
                <a:cs typeface="Arial" panose="020B0604020202020204" pitchFamily="34" charset="0"/>
              </a:rPr>
              <a:t>истекает 50% от срока действия аренды, процесс обновления DHCP-аренды начнется снова после того, как истечет 87,5% от срока действия аренды.</a:t>
            </a:r>
            <a:endParaRPr lang="en-US" sz="1500" dirty="0">
              <a:solidFill>
                <a:srgbClr val="000000"/>
              </a:solidFill>
              <a:latin typeface="Arial" panose="020B0604020202020204" pitchFamily="34" charset="0"/>
              <a:ea typeface="Segoe UI" pitchFamily="34" charset="0"/>
              <a:cs typeface="Arial" panose="020B0604020202020204" pitchFamily="34" charset="0"/>
            </a:endParaRPr>
          </a:p>
          <a:p>
            <a:pPr marL="457200" indent="-396000">
              <a:buFont typeface="+mj-lt"/>
              <a:buAutoNum type="arabicPeriod"/>
            </a:pPr>
            <a:r>
              <a:rPr lang="ru-RU" sz="1500" dirty="0">
                <a:solidFill>
                  <a:srgbClr val="000000"/>
                </a:solidFill>
                <a:latin typeface="Arial" panose="020B0604020202020204" pitchFamily="34" charset="0"/>
                <a:ea typeface="Segoe UI" pitchFamily="34" charset="0"/>
                <a:cs typeface="Arial" panose="020B0604020202020204" pitchFamily="34" charset="0"/>
              </a:rPr>
              <a:t>Если клиент не продлит аренду после того, как  истечет 87,5% от аренды, начинается процесс генерации DHCP-аренды вместе с широковещательной передачей клиентом DHCPDISCOVER</a:t>
            </a:r>
            <a:endParaRPr lang="en-US" sz="15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363" name="AutoShape 39"/>
          <p:cNvSpPr>
            <a:spLocks noChangeArrowheads="1"/>
          </p:cNvSpPr>
          <p:nvPr/>
        </p:nvSpPr>
        <p:spPr bwMode="auto">
          <a:xfrm>
            <a:off x="5487997" y="1951913"/>
            <a:ext cx="2181600" cy="395727"/>
          </a:xfrm>
          <a:prstGeom prst="roundRect">
            <a:avLst>
              <a:gd name="adj" fmla="val 4167"/>
            </a:avLst>
          </a:prstGeom>
          <a:noFill/>
          <a:ln w="9525">
            <a:noFill/>
            <a:round/>
            <a:headEnd/>
            <a:tailEnd/>
          </a:ln>
        </p:spPr>
        <p:txBody>
          <a:bodyPr wrap="none" lIns="0" tIns="0" rIns="0" bIns="0" anchor="ctr"/>
          <a:lstStyle/>
          <a:p>
            <a:pPr algn="ctr"/>
            <a:r>
              <a:rPr lang="en-US" sz="1400" b="1" dirty="0">
                <a:solidFill>
                  <a:srgbClr val="000000"/>
                </a:solidFill>
                <a:latin typeface="Segoe UI" pitchFamily="34" charset="0"/>
                <a:ea typeface="Segoe UI" pitchFamily="34" charset="0"/>
                <a:cs typeface="Segoe UI" pitchFamily="34" charset="0"/>
              </a:rPr>
              <a:t>DHCP-</a:t>
            </a:r>
            <a:r>
              <a:rPr lang="ru-RU" sz="1400" b="1" dirty="0">
                <a:solidFill>
                  <a:srgbClr val="000000"/>
                </a:solidFill>
                <a:latin typeface="Segoe UI" pitchFamily="34" charset="0"/>
                <a:ea typeface="Segoe UI" pitchFamily="34" charset="0"/>
                <a:cs typeface="Segoe UI" pitchFamily="34" charset="0"/>
              </a:rPr>
              <a:t>сервер </a:t>
            </a:r>
            <a:r>
              <a:rPr lang="en-US" sz="1400" b="1" dirty="0">
                <a:solidFill>
                  <a:srgbClr val="000000"/>
                </a:solidFill>
                <a:latin typeface="Segoe UI" pitchFamily="34" charset="0"/>
                <a:ea typeface="Segoe UI" pitchFamily="34" charset="0"/>
                <a:cs typeface="Segoe UI" pitchFamily="34" charset="0"/>
              </a:rPr>
              <a:t>2</a:t>
            </a:r>
          </a:p>
        </p:txBody>
      </p:sp>
      <p:sp>
        <p:nvSpPr>
          <p:cNvPr id="365" name="AutoShape 37"/>
          <p:cNvSpPr>
            <a:spLocks noChangeArrowheads="1"/>
          </p:cNvSpPr>
          <p:nvPr/>
        </p:nvSpPr>
        <p:spPr bwMode="auto">
          <a:xfrm>
            <a:off x="9361016" y="3709512"/>
            <a:ext cx="1015436" cy="609019"/>
          </a:xfrm>
          <a:prstGeom prst="roundRect">
            <a:avLst>
              <a:gd name="adj" fmla="val 4167"/>
            </a:avLst>
          </a:prstGeom>
          <a:noFill/>
          <a:ln w="9525" algn="ctr">
            <a:noFill/>
            <a:round/>
            <a:headEnd/>
            <a:tailEnd/>
          </a:ln>
        </p:spPr>
        <p:txBody>
          <a:bodyPr wrap="none" lIns="0" tIns="0" rIns="0" bIns="0" anchor="ctr"/>
          <a:lstStyle/>
          <a:p>
            <a:pPr algn="ctr"/>
            <a:r>
              <a:rPr lang="en-US" sz="1400" b="1" dirty="0">
                <a:solidFill>
                  <a:srgbClr val="000000"/>
                </a:solidFill>
                <a:latin typeface="Segoe UI" pitchFamily="34" charset="0"/>
                <a:ea typeface="Segoe UI" pitchFamily="34" charset="0"/>
                <a:cs typeface="Segoe UI" pitchFamily="34" charset="0"/>
              </a:rPr>
              <a:t>DHCP</a:t>
            </a:r>
            <a:r>
              <a:rPr lang="ru-RU" sz="1400" b="1" dirty="0">
                <a:solidFill>
                  <a:srgbClr val="000000"/>
                </a:solidFill>
                <a:latin typeface="Segoe UI" pitchFamily="34" charset="0"/>
                <a:ea typeface="Segoe UI" pitchFamily="34" charset="0"/>
                <a:cs typeface="Segoe UI" pitchFamily="34" charset="0"/>
              </a:rPr>
              <a:t>-клиент</a:t>
            </a:r>
            <a:endParaRPr lang="en-US" sz="1400" b="1" dirty="0">
              <a:solidFill>
                <a:srgbClr val="000000"/>
              </a:solidFill>
              <a:latin typeface="Segoe UI" pitchFamily="34" charset="0"/>
              <a:ea typeface="Segoe UI" pitchFamily="34" charset="0"/>
              <a:cs typeface="Segoe UI" pitchFamily="34" charset="0"/>
            </a:endParaRPr>
          </a:p>
        </p:txBody>
      </p:sp>
      <p:sp>
        <p:nvSpPr>
          <p:cNvPr id="368" name="AutoShape 39"/>
          <p:cNvSpPr>
            <a:spLocks noChangeArrowheads="1"/>
          </p:cNvSpPr>
          <p:nvPr/>
        </p:nvSpPr>
        <p:spPr bwMode="auto">
          <a:xfrm>
            <a:off x="5548845" y="3740958"/>
            <a:ext cx="2181600" cy="395727"/>
          </a:xfrm>
          <a:prstGeom prst="roundRect">
            <a:avLst>
              <a:gd name="adj" fmla="val 4167"/>
            </a:avLst>
          </a:prstGeom>
          <a:noFill/>
          <a:ln w="9525">
            <a:noFill/>
            <a:round/>
            <a:headEnd/>
            <a:tailEnd/>
          </a:ln>
        </p:spPr>
        <p:txBody>
          <a:bodyPr wrap="none" lIns="0" tIns="0" rIns="0" bIns="0" anchor="ctr"/>
          <a:lstStyle/>
          <a:p>
            <a:pPr algn="ctr"/>
            <a:r>
              <a:rPr lang="en-US" sz="1400" b="1" dirty="0">
                <a:solidFill>
                  <a:srgbClr val="000000"/>
                </a:solidFill>
                <a:latin typeface="Segoe UI" pitchFamily="34" charset="0"/>
                <a:ea typeface="Segoe UI" pitchFamily="34" charset="0"/>
                <a:cs typeface="Segoe UI" pitchFamily="34" charset="0"/>
              </a:rPr>
              <a:t>DHCP</a:t>
            </a:r>
            <a:r>
              <a:rPr lang="ru-RU" sz="1400" b="1" dirty="0">
                <a:solidFill>
                  <a:srgbClr val="000000"/>
                </a:solidFill>
                <a:latin typeface="Segoe UI" pitchFamily="34" charset="0"/>
                <a:ea typeface="Segoe UI" pitchFamily="34" charset="0"/>
                <a:cs typeface="Segoe UI" pitchFamily="34" charset="0"/>
              </a:rPr>
              <a:t>-сервер </a:t>
            </a:r>
            <a:r>
              <a:rPr lang="en-US" sz="1400" b="1" dirty="0">
                <a:solidFill>
                  <a:srgbClr val="000000"/>
                </a:solidFill>
                <a:latin typeface="Segoe UI" pitchFamily="34" charset="0"/>
                <a:ea typeface="Segoe UI" pitchFamily="34" charset="0"/>
                <a:cs typeface="Segoe UI" pitchFamily="34" charset="0"/>
              </a:rPr>
              <a:t>1</a:t>
            </a:r>
          </a:p>
        </p:txBody>
      </p:sp>
      <p:sp>
        <p:nvSpPr>
          <p:cNvPr id="370" name="50 percent"/>
          <p:cNvSpPr>
            <a:spLocks noChangeArrowheads="1"/>
          </p:cNvSpPr>
          <p:nvPr/>
        </p:nvSpPr>
        <p:spPr bwMode="auto">
          <a:xfrm>
            <a:off x="10376452" y="2914607"/>
            <a:ext cx="1884260" cy="702441"/>
          </a:xfrm>
          <a:prstGeom prst="roundRect">
            <a:avLst>
              <a:gd name="adj" fmla="val 4167"/>
            </a:avLst>
          </a:prstGeom>
          <a:noFill/>
          <a:ln w="9525" algn="ctr">
            <a:noFill/>
            <a:round/>
            <a:headEnd/>
            <a:tailEnd/>
          </a:ln>
          <a:effectLst/>
        </p:spPr>
        <p:txBody>
          <a:bodyPr anchor="b"/>
          <a:lstStyle/>
          <a:p>
            <a:pPr algn="ctr">
              <a:lnSpc>
                <a:spcPct val="85000"/>
              </a:lnSpc>
            </a:pPr>
            <a:r>
              <a:rPr lang="en-US" sz="1400" b="1" dirty="0">
                <a:solidFill>
                  <a:srgbClr val="000000"/>
                </a:solidFill>
                <a:latin typeface="Arial" panose="020B0604020202020204" pitchFamily="34" charset="0"/>
                <a:ea typeface="Segoe UI" pitchFamily="34" charset="0"/>
                <a:cs typeface="Arial" panose="020B0604020202020204" pitchFamily="34" charset="0"/>
              </a:rPr>
              <a:t>50% of lease duration has expired</a:t>
            </a:r>
          </a:p>
        </p:txBody>
      </p:sp>
      <p:grpSp>
        <p:nvGrpSpPr>
          <p:cNvPr id="373" name="packet"/>
          <p:cNvGrpSpPr/>
          <p:nvPr/>
        </p:nvGrpSpPr>
        <p:grpSpPr>
          <a:xfrm>
            <a:off x="9722656" y="3086665"/>
            <a:ext cx="895968" cy="158416"/>
            <a:chOff x="5022443" y="3604216"/>
            <a:chExt cx="895968" cy="158416"/>
          </a:xfrm>
        </p:grpSpPr>
        <p:sp>
          <p:nvSpPr>
            <p:cNvPr id="374" name="Rectangle 5"/>
            <p:cNvSpPr/>
            <p:nvPr/>
          </p:nvSpPr>
          <p:spPr>
            <a:xfrm>
              <a:off x="5189437" y="3604216"/>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75" name="Rectangle 6"/>
            <p:cNvSpPr/>
            <p:nvPr/>
          </p:nvSpPr>
          <p:spPr>
            <a:xfrm>
              <a:off x="5739782" y="3604216"/>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76" name="Rectangle 7"/>
            <p:cNvSpPr/>
            <p:nvPr/>
          </p:nvSpPr>
          <p:spPr>
            <a:xfrm>
              <a:off x="5022443" y="3604216"/>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grpSp>
        <p:nvGrpSpPr>
          <p:cNvPr id="377" name="discover"/>
          <p:cNvGrpSpPr/>
          <p:nvPr/>
        </p:nvGrpSpPr>
        <p:grpSpPr>
          <a:xfrm>
            <a:off x="9722656" y="3090821"/>
            <a:ext cx="895968" cy="158416"/>
            <a:chOff x="5022443" y="3604216"/>
            <a:chExt cx="895968" cy="158416"/>
          </a:xfrm>
        </p:grpSpPr>
        <p:sp>
          <p:nvSpPr>
            <p:cNvPr id="378" name="Rectangle 39"/>
            <p:cNvSpPr/>
            <p:nvPr/>
          </p:nvSpPr>
          <p:spPr>
            <a:xfrm>
              <a:off x="5189437" y="3604216"/>
              <a:ext cx="550345" cy="1584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79" name="Rectangle 40"/>
            <p:cNvSpPr/>
            <p:nvPr/>
          </p:nvSpPr>
          <p:spPr>
            <a:xfrm>
              <a:off x="5739782" y="3604216"/>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80" name="Rectangle 41"/>
            <p:cNvSpPr/>
            <p:nvPr/>
          </p:nvSpPr>
          <p:spPr>
            <a:xfrm>
              <a:off x="5022443" y="3604216"/>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385" name="100 percent"/>
          <p:cNvSpPr>
            <a:spLocks noChangeArrowheads="1"/>
          </p:cNvSpPr>
          <p:nvPr/>
        </p:nvSpPr>
        <p:spPr bwMode="auto">
          <a:xfrm>
            <a:off x="10465691" y="2914607"/>
            <a:ext cx="1845073" cy="702441"/>
          </a:xfrm>
          <a:prstGeom prst="roundRect">
            <a:avLst>
              <a:gd name="adj" fmla="val 4167"/>
            </a:avLst>
          </a:prstGeom>
          <a:noFill/>
          <a:ln w="9525" algn="ctr">
            <a:noFill/>
            <a:round/>
            <a:headEnd/>
            <a:tailEnd/>
          </a:ln>
          <a:effectLst/>
        </p:spPr>
        <p:txBody>
          <a:bodyPr anchor="b"/>
          <a:lstStyle/>
          <a:p>
            <a:pPr algn="ctr">
              <a:lnSpc>
                <a:spcPct val="85000"/>
              </a:lnSpc>
            </a:pPr>
            <a:r>
              <a:rPr lang="en-US" sz="1400" b="1" dirty="0">
                <a:solidFill>
                  <a:srgbClr val="000000"/>
                </a:solidFill>
                <a:latin typeface="Arial" panose="020B0604020202020204" pitchFamily="34" charset="0"/>
                <a:ea typeface="Segoe UI" pitchFamily="34" charset="0"/>
                <a:cs typeface="Arial" panose="020B0604020202020204" pitchFamily="34" charset="0"/>
              </a:rPr>
              <a:t>100% of lease duration has expired</a:t>
            </a:r>
          </a:p>
        </p:txBody>
      </p:sp>
      <p:cxnSp>
        <p:nvCxnSpPr>
          <p:cNvPr id="394" name="Прямая соединительная линия 393"/>
          <p:cNvCxnSpPr/>
          <p:nvPr/>
        </p:nvCxnSpPr>
        <p:spPr>
          <a:xfrm flipV="1">
            <a:off x="7602002" y="1854150"/>
            <a:ext cx="1971402" cy="4521"/>
          </a:xfrm>
          <a:prstGeom prst="line">
            <a:avLst/>
          </a:prstGeom>
          <a:ln w="28575"/>
        </p:spPr>
        <p:style>
          <a:lnRef idx="3">
            <a:schemeClr val="dk1"/>
          </a:lnRef>
          <a:fillRef idx="0">
            <a:schemeClr val="dk1"/>
          </a:fillRef>
          <a:effectRef idx="2">
            <a:schemeClr val="dk1"/>
          </a:effectRef>
          <a:fontRef idx="minor">
            <a:schemeClr val="tx1"/>
          </a:fontRef>
        </p:style>
      </p:cxnSp>
      <p:cxnSp>
        <p:nvCxnSpPr>
          <p:cNvPr id="395" name="Прямая соединительная линия 394"/>
          <p:cNvCxnSpPr/>
          <p:nvPr/>
        </p:nvCxnSpPr>
        <p:spPr>
          <a:xfrm flipV="1">
            <a:off x="6748431" y="1993747"/>
            <a:ext cx="789231" cy="1042204"/>
          </a:xfrm>
          <a:prstGeom prst="line">
            <a:avLst/>
          </a:prstGeom>
          <a:ln w="28575"/>
        </p:spPr>
        <p:style>
          <a:lnRef idx="3">
            <a:schemeClr val="dk1"/>
          </a:lnRef>
          <a:fillRef idx="0">
            <a:schemeClr val="dk1"/>
          </a:fillRef>
          <a:effectRef idx="2">
            <a:schemeClr val="dk1"/>
          </a:effectRef>
          <a:fontRef idx="minor">
            <a:schemeClr val="tx1"/>
          </a:fontRef>
        </p:style>
      </p:cxnSp>
      <p:cxnSp>
        <p:nvCxnSpPr>
          <p:cNvPr id="396" name="Прямая соединительная линия 395"/>
          <p:cNvCxnSpPr/>
          <p:nvPr/>
        </p:nvCxnSpPr>
        <p:spPr>
          <a:xfrm>
            <a:off x="6757003" y="3673188"/>
            <a:ext cx="3464516" cy="17985"/>
          </a:xfrm>
          <a:prstGeom prst="line">
            <a:avLst/>
          </a:prstGeom>
          <a:ln w="28575"/>
        </p:spPr>
        <p:style>
          <a:lnRef idx="3">
            <a:schemeClr val="dk1"/>
          </a:lnRef>
          <a:fillRef idx="0">
            <a:schemeClr val="dk1"/>
          </a:fillRef>
          <a:effectRef idx="2">
            <a:schemeClr val="dk1"/>
          </a:effectRef>
          <a:fontRef idx="minor">
            <a:schemeClr val="tx1"/>
          </a:fontRef>
        </p:style>
      </p:cxnSp>
      <p:cxnSp>
        <p:nvCxnSpPr>
          <p:cNvPr id="397" name="Прямая соединительная линия 396"/>
          <p:cNvCxnSpPr/>
          <p:nvPr/>
        </p:nvCxnSpPr>
        <p:spPr>
          <a:xfrm>
            <a:off x="9471974" y="1981851"/>
            <a:ext cx="904478" cy="1288408"/>
          </a:xfrm>
          <a:prstGeom prst="line">
            <a:avLst/>
          </a:prstGeom>
          <a:ln w="28575"/>
        </p:spPr>
        <p:style>
          <a:lnRef idx="3">
            <a:schemeClr val="dk1"/>
          </a:lnRef>
          <a:fillRef idx="0">
            <a:schemeClr val="dk1"/>
          </a:fillRef>
          <a:effectRef idx="2">
            <a:schemeClr val="dk1"/>
          </a:effectRef>
          <a:fontRef idx="minor">
            <a:schemeClr val="tx1"/>
          </a:fontRef>
        </p:style>
      </p:cxnSp>
      <p:pic>
        <p:nvPicPr>
          <p:cNvPr id="390" name="Рисунок 3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9750" y="1262456"/>
            <a:ext cx="1222394" cy="1265698"/>
          </a:xfrm>
          <a:prstGeom prst="rect">
            <a:avLst/>
          </a:prstGeom>
        </p:spPr>
      </p:pic>
      <p:pic>
        <p:nvPicPr>
          <p:cNvPr id="391"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8107" y="1327774"/>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2" descr="File-Application_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226" y="2736132"/>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1" name="packet"/>
          <p:cNvGrpSpPr/>
          <p:nvPr/>
        </p:nvGrpSpPr>
        <p:grpSpPr>
          <a:xfrm>
            <a:off x="6242974" y="3090821"/>
            <a:ext cx="895968" cy="158416"/>
            <a:chOff x="5022443" y="3604216"/>
            <a:chExt cx="895968" cy="158416"/>
          </a:xfrm>
        </p:grpSpPr>
        <p:sp>
          <p:nvSpPr>
            <p:cNvPr id="382" name="Rectangle 33"/>
            <p:cNvSpPr/>
            <p:nvPr/>
          </p:nvSpPr>
          <p:spPr>
            <a:xfrm>
              <a:off x="5189437" y="3604216"/>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83" name="Rectangle 34"/>
            <p:cNvSpPr/>
            <p:nvPr/>
          </p:nvSpPr>
          <p:spPr>
            <a:xfrm>
              <a:off x="5739782" y="3604216"/>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84" name="Rectangle 35"/>
            <p:cNvSpPr/>
            <p:nvPr/>
          </p:nvSpPr>
          <p:spPr>
            <a:xfrm>
              <a:off x="5022443" y="3604216"/>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pic>
        <p:nvPicPr>
          <p:cNvPr id="392" name="Рисунок 3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181" y="2772511"/>
            <a:ext cx="1222394" cy="1265698"/>
          </a:xfrm>
          <a:prstGeom prst="rect">
            <a:avLst/>
          </a:prstGeom>
        </p:spPr>
      </p:pic>
      <p:grpSp>
        <p:nvGrpSpPr>
          <p:cNvPr id="386" name="packet 2"/>
          <p:cNvGrpSpPr/>
          <p:nvPr/>
        </p:nvGrpSpPr>
        <p:grpSpPr>
          <a:xfrm>
            <a:off x="9716838" y="3090821"/>
            <a:ext cx="895968" cy="158416"/>
            <a:chOff x="5022443" y="3604216"/>
            <a:chExt cx="895968" cy="158416"/>
          </a:xfrm>
        </p:grpSpPr>
        <p:sp>
          <p:nvSpPr>
            <p:cNvPr id="387" name="Rectangle 23"/>
            <p:cNvSpPr/>
            <p:nvPr/>
          </p:nvSpPr>
          <p:spPr>
            <a:xfrm>
              <a:off x="5189437" y="3604216"/>
              <a:ext cx="550345" cy="158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88" name="Rectangle 24"/>
            <p:cNvSpPr/>
            <p:nvPr/>
          </p:nvSpPr>
          <p:spPr>
            <a:xfrm>
              <a:off x="5739782" y="3604216"/>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89" name="Rectangle 25"/>
            <p:cNvSpPr/>
            <p:nvPr/>
          </p:nvSpPr>
          <p:spPr>
            <a:xfrm>
              <a:off x="5022443" y="3604216"/>
              <a:ext cx="178629" cy="1584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pic>
        <p:nvPicPr>
          <p:cNvPr id="24" name="Picture 2" descr="&amp;Kcy;&amp;acy;&amp;rcy;&amp;tcy;&amp;icy;&amp;ncy;&amp;kcy;&amp;icy; &amp;pcy;&amp;ocy; &amp;zcy;&amp;acy;&amp;pcy;&amp;rcy;&amp;ocy;&amp;scy;&amp;ucy; &amp;chcy;&amp;acy;&amp;scy;&amp;ycy;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20993" y="2057386"/>
            <a:ext cx="995694" cy="88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4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Effect transition="in" filter="fade">
                                      <p:cBhvr>
                                        <p:cTn id="7" dur="500"/>
                                        <p:tgtEl>
                                          <p:spTgt spid="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
                                            <p:txEl>
                                              <p:pRg st="1" end="1"/>
                                            </p:txEl>
                                          </p:spTgt>
                                        </p:tgtEl>
                                        <p:attrNameLst>
                                          <p:attrName>style.visibility</p:attrName>
                                        </p:attrNameLst>
                                      </p:cBhvr>
                                      <p:to>
                                        <p:strVal val="visible"/>
                                      </p:to>
                                    </p:set>
                                    <p:animEffect transition="in" filter="fade">
                                      <p:cBhvr>
                                        <p:cTn id="12" dur="500"/>
                                        <p:tgtEl>
                                          <p:spTgt spid="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
                                            <p:txEl>
                                              <p:pRg st="2" end="2"/>
                                            </p:txEl>
                                          </p:spTgt>
                                        </p:tgtEl>
                                        <p:attrNameLst>
                                          <p:attrName>style.visibility</p:attrName>
                                        </p:attrNameLst>
                                      </p:cBhvr>
                                      <p:to>
                                        <p:strVal val="visible"/>
                                      </p:to>
                                    </p:set>
                                    <p:animEffect transition="in" filter="fade">
                                      <p:cBhvr>
                                        <p:cTn id="17" dur="500"/>
                                        <p:tgtEl>
                                          <p:spTgt spid="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
                                            <p:txEl>
                                              <p:pRg st="3" end="3"/>
                                            </p:txEl>
                                          </p:spTgt>
                                        </p:tgtEl>
                                        <p:attrNameLst>
                                          <p:attrName>style.visibility</p:attrName>
                                        </p:attrNameLst>
                                      </p:cBhvr>
                                      <p:to>
                                        <p:strVal val="visible"/>
                                      </p:to>
                                    </p:set>
                                    <p:animEffect transition="in" filter="fade">
                                      <p:cBhvr>
                                        <p:cTn id="22" dur="500"/>
                                        <p:tgtEl>
                                          <p:spTgt spid="358">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animEffect transition="in" filter="fade">
                                      <p:cBhvr>
                                        <p:cTn id="25" dur="500"/>
                                        <p:tgtEl>
                                          <p:spTgt spid="336"/>
                                        </p:tgtEl>
                                      </p:cBhvr>
                                    </p:animEffect>
                                  </p:childTnLst>
                                </p:cTn>
                              </p:par>
                              <p:par>
                                <p:cTn id="26" presetID="42" presetClass="path" presetSubtype="0" accel="50000" decel="50000" fill="hold" nodeType="withEffect">
                                  <p:stCondLst>
                                    <p:cond delay="0"/>
                                  </p:stCondLst>
                                  <p:childTnLst>
                                    <p:animMotion origin="layout" path="M 0.00104 -0.02569 L -0.18216 -0.1125 " pathEditMode="relative" rAng="0" ptsTypes="AA">
                                      <p:cBhvr>
                                        <p:cTn id="27" dur="2000" fill="hold"/>
                                        <p:tgtEl>
                                          <p:spTgt spid="336"/>
                                        </p:tgtEl>
                                        <p:attrNameLst>
                                          <p:attrName>ppt_x</p:attrName>
                                          <p:attrName>ppt_y</p:attrName>
                                        </p:attrNameLst>
                                      </p:cBhvr>
                                      <p:rCtr x="-9167" y="-4352"/>
                                    </p:animMotion>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44"/>
                                        </p:tgtEl>
                                        <p:attrNameLst>
                                          <p:attrName>style.visibility</p:attrName>
                                        </p:attrNameLst>
                                      </p:cBhvr>
                                      <p:to>
                                        <p:strVal val="visible"/>
                                      </p:to>
                                    </p:set>
                                    <p:animEffect transition="in" filter="fade">
                                      <p:cBhvr>
                                        <p:cTn id="31" dur="500"/>
                                        <p:tgtEl>
                                          <p:spTgt spid="344"/>
                                        </p:tgtEl>
                                      </p:cBhvr>
                                    </p:animEffect>
                                  </p:childTnLst>
                                </p:cTn>
                              </p:par>
                              <p:par>
                                <p:cTn id="32" presetID="10" presetClass="entr" presetSubtype="0" fill="hold" nodeType="withEffect">
                                  <p:stCondLst>
                                    <p:cond delay="0"/>
                                  </p:stCondLst>
                                  <p:childTnLst>
                                    <p:set>
                                      <p:cBhvr>
                                        <p:cTn id="33" dur="1" fill="hold">
                                          <p:stCondLst>
                                            <p:cond delay="0"/>
                                          </p:stCondLst>
                                        </p:cTn>
                                        <p:tgtEl>
                                          <p:spTgt spid="340"/>
                                        </p:tgtEl>
                                        <p:attrNameLst>
                                          <p:attrName>style.visibility</p:attrName>
                                        </p:attrNameLst>
                                      </p:cBhvr>
                                      <p:to>
                                        <p:strVal val="visible"/>
                                      </p:to>
                                    </p:set>
                                    <p:animEffect transition="in" filter="fade">
                                      <p:cBhvr>
                                        <p:cTn id="34" dur="500"/>
                                        <p:tgtEl>
                                          <p:spTgt spid="340"/>
                                        </p:tgtEl>
                                      </p:cBhvr>
                                    </p:animEffect>
                                  </p:childTnLst>
                                </p:cTn>
                              </p:par>
                              <p:par>
                                <p:cTn id="35" presetID="10" presetClass="entr" presetSubtype="0" fill="hold" nodeType="withEffect">
                                  <p:stCondLst>
                                    <p:cond delay="0"/>
                                  </p:stCondLst>
                                  <p:childTnLst>
                                    <p:set>
                                      <p:cBhvr>
                                        <p:cTn id="36" dur="1" fill="hold">
                                          <p:stCondLst>
                                            <p:cond delay="0"/>
                                          </p:stCondLst>
                                        </p:cTn>
                                        <p:tgtEl>
                                          <p:spTgt spid="332"/>
                                        </p:tgtEl>
                                        <p:attrNameLst>
                                          <p:attrName>style.visibility</p:attrName>
                                        </p:attrNameLst>
                                      </p:cBhvr>
                                      <p:to>
                                        <p:strVal val="visible"/>
                                      </p:to>
                                    </p:set>
                                    <p:animEffect transition="in" filter="fade">
                                      <p:cBhvr>
                                        <p:cTn id="37" dur="500"/>
                                        <p:tgtEl>
                                          <p:spTgt spid="332"/>
                                        </p:tgtEl>
                                      </p:cBhvr>
                                    </p:animEffect>
                                  </p:childTnLst>
                                </p:cTn>
                              </p:par>
                              <p:par>
                                <p:cTn id="38" presetID="10" presetClass="entr" presetSubtype="0" fill="hold" nodeType="withEffect">
                                  <p:stCondLst>
                                    <p:cond delay="0"/>
                                  </p:stCondLst>
                                  <p:childTnLst>
                                    <p:set>
                                      <p:cBhvr>
                                        <p:cTn id="39" dur="1" fill="hold">
                                          <p:stCondLst>
                                            <p:cond delay="0"/>
                                          </p:stCondLst>
                                        </p:cTn>
                                        <p:tgtEl>
                                          <p:spTgt spid="328"/>
                                        </p:tgtEl>
                                        <p:attrNameLst>
                                          <p:attrName>style.visibility</p:attrName>
                                        </p:attrNameLst>
                                      </p:cBhvr>
                                      <p:to>
                                        <p:strVal val="visible"/>
                                      </p:to>
                                    </p:set>
                                    <p:animEffect transition="in" filter="fade">
                                      <p:cBhvr>
                                        <p:cTn id="40" dur="500"/>
                                        <p:tgtEl>
                                          <p:spTgt spid="328"/>
                                        </p:tgtEl>
                                      </p:cBhvr>
                                    </p:animEffect>
                                  </p:childTnLst>
                                </p:cTn>
                              </p:par>
                              <p:par>
                                <p:cTn id="41" presetID="42" presetClass="path" presetSubtype="0" accel="50000" decel="50000" fill="hold" nodeType="withEffect">
                                  <p:stCondLst>
                                    <p:cond delay="0"/>
                                  </p:stCondLst>
                                  <p:childTnLst>
                                    <p:animMotion origin="layout" path="M -1.875E-6 -1.48148E-6 L 0.07748 -0.12315 " pathEditMode="relative" rAng="0" ptsTypes="AA">
                                      <p:cBhvr>
                                        <p:cTn id="42" dur="2000" fill="hold"/>
                                        <p:tgtEl>
                                          <p:spTgt spid="328"/>
                                        </p:tgtEl>
                                        <p:attrNameLst>
                                          <p:attrName>ppt_x</p:attrName>
                                          <p:attrName>ppt_y</p:attrName>
                                        </p:attrNameLst>
                                      </p:cBhvr>
                                      <p:rCtr x="3867" y="-6157"/>
                                    </p:animMotion>
                                  </p:childTnLst>
                                </p:cTn>
                              </p:par>
                              <p:par>
                                <p:cTn id="43" presetID="42" presetClass="path" presetSubtype="0" accel="50000" decel="50000" fill="hold" nodeType="withEffect">
                                  <p:stCondLst>
                                    <p:cond delay="0"/>
                                  </p:stCondLst>
                                  <p:childTnLst>
                                    <p:animMotion origin="layout" path="M -1.875E-6 0.00046 L 0.00104 0.19884 " pathEditMode="relative" rAng="0" ptsTypes="AA">
                                      <p:cBhvr>
                                        <p:cTn id="44" dur="2000" fill="hold"/>
                                        <p:tgtEl>
                                          <p:spTgt spid="344"/>
                                        </p:tgtEl>
                                        <p:attrNameLst>
                                          <p:attrName>ppt_x</p:attrName>
                                          <p:attrName>ppt_y</p:attrName>
                                        </p:attrNameLst>
                                      </p:cBhvr>
                                      <p:rCtr x="52" y="9907"/>
                                    </p:animMotion>
                                  </p:childTnLst>
                                </p:cTn>
                              </p:par>
                              <p:par>
                                <p:cTn id="45" presetID="42" presetClass="path" presetSubtype="0" accel="50000" decel="50000" fill="hold" nodeType="withEffect">
                                  <p:stCondLst>
                                    <p:cond delay="0"/>
                                  </p:stCondLst>
                                  <p:childTnLst>
                                    <p:animMotion origin="layout" path="M -1.875E-6 -1.48148E-6 L -0.19662 0.12037 " pathEditMode="relative" rAng="0" ptsTypes="AA">
                                      <p:cBhvr>
                                        <p:cTn id="46" dur="2000" fill="hold"/>
                                        <p:tgtEl>
                                          <p:spTgt spid="340"/>
                                        </p:tgtEl>
                                        <p:attrNameLst>
                                          <p:attrName>ppt_x</p:attrName>
                                          <p:attrName>ppt_y</p:attrName>
                                        </p:attrNameLst>
                                      </p:cBhvr>
                                      <p:rCtr x="-9909" y="5069"/>
                                    </p:animMotion>
                                  </p:childTnLst>
                                </p:cTn>
                              </p:par>
                              <p:par>
                                <p:cTn id="47" presetID="42" presetClass="path" presetSubtype="0" accel="50000" decel="50000" fill="hold" nodeType="withEffect">
                                  <p:stCondLst>
                                    <p:cond delay="0"/>
                                  </p:stCondLst>
                                  <p:childTnLst>
                                    <p:animMotion origin="layout" path="M -1.875E-6 -1.48148E-6 L -0.17578 -0.11181 " pathEditMode="relative" rAng="0" ptsTypes="AA">
                                      <p:cBhvr>
                                        <p:cTn id="48" dur="2000" fill="hold"/>
                                        <p:tgtEl>
                                          <p:spTgt spid="332"/>
                                        </p:tgtEl>
                                        <p:attrNameLst>
                                          <p:attrName>ppt_x</p:attrName>
                                          <p:attrName>ppt_y</p:attrName>
                                        </p:attrNameLst>
                                      </p:cBhvr>
                                      <p:rCtr x="-8568" y="-6458"/>
                                    </p:animMotion>
                                  </p:childTnLst>
                                </p:cTn>
                              </p:par>
                              <p:par>
                                <p:cTn id="49" presetID="10" presetClass="exit" presetSubtype="0" fill="hold" nodeType="withEffect">
                                  <p:stCondLst>
                                    <p:cond delay="0"/>
                                  </p:stCondLst>
                                  <p:childTnLst>
                                    <p:animEffect transition="out" filter="fade">
                                      <p:cBhvr>
                                        <p:cTn id="50" dur="500"/>
                                        <p:tgtEl>
                                          <p:spTgt spid="336"/>
                                        </p:tgtEl>
                                      </p:cBhvr>
                                    </p:animEffect>
                                    <p:set>
                                      <p:cBhvr>
                                        <p:cTn id="51" dur="1" fill="hold">
                                          <p:stCondLst>
                                            <p:cond delay="499"/>
                                          </p:stCondLst>
                                        </p:cTn>
                                        <p:tgtEl>
                                          <p:spTgt spid="336"/>
                                        </p:tgtEl>
                                        <p:attrNameLst>
                                          <p:attrName>style.visibility</p:attrName>
                                        </p:attrNameLst>
                                      </p:cBhvr>
                                      <p:to>
                                        <p:strVal val="hidden"/>
                                      </p:to>
                                    </p:set>
                                  </p:childTnLst>
                                </p:cTn>
                              </p:par>
                            </p:childTnLst>
                          </p:cTn>
                        </p:par>
                        <p:par>
                          <p:cTn id="52" fill="hold">
                            <p:stCondLst>
                              <p:cond delay="4000"/>
                            </p:stCondLst>
                            <p:childTnLst>
                              <p:par>
                                <p:cTn id="53" presetID="10" presetClass="exit" presetSubtype="0" fill="hold" nodeType="afterEffect">
                                  <p:stCondLst>
                                    <p:cond delay="0"/>
                                  </p:stCondLst>
                                  <p:childTnLst>
                                    <p:animEffect transition="out" filter="fade">
                                      <p:cBhvr>
                                        <p:cTn id="54" dur="500"/>
                                        <p:tgtEl>
                                          <p:spTgt spid="344"/>
                                        </p:tgtEl>
                                      </p:cBhvr>
                                    </p:animEffect>
                                    <p:set>
                                      <p:cBhvr>
                                        <p:cTn id="55" dur="1" fill="hold">
                                          <p:stCondLst>
                                            <p:cond delay="499"/>
                                          </p:stCondLst>
                                        </p:cTn>
                                        <p:tgtEl>
                                          <p:spTgt spid="34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40"/>
                                        </p:tgtEl>
                                      </p:cBhvr>
                                    </p:animEffect>
                                    <p:set>
                                      <p:cBhvr>
                                        <p:cTn id="58" dur="1" fill="hold">
                                          <p:stCondLst>
                                            <p:cond delay="499"/>
                                          </p:stCondLst>
                                        </p:cTn>
                                        <p:tgtEl>
                                          <p:spTgt spid="34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32"/>
                                        </p:tgtEl>
                                      </p:cBhvr>
                                    </p:animEffect>
                                    <p:set>
                                      <p:cBhvr>
                                        <p:cTn id="61" dur="1" fill="hold">
                                          <p:stCondLst>
                                            <p:cond delay="499"/>
                                          </p:stCondLst>
                                        </p:cTn>
                                        <p:tgtEl>
                                          <p:spTgt spid="33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28"/>
                                        </p:tgtEl>
                                      </p:cBhvr>
                                    </p:animEffect>
                                    <p:set>
                                      <p:cBhvr>
                                        <p:cTn id="64" dur="1" fill="hold">
                                          <p:stCondLst>
                                            <p:cond delay="499"/>
                                          </p:stCondLst>
                                        </p:cTn>
                                        <p:tgtEl>
                                          <p:spTgt spid="328"/>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324"/>
                                        </p:tgtEl>
                                        <p:attrNameLst>
                                          <p:attrName>style.visibility</p:attrName>
                                        </p:attrNameLst>
                                      </p:cBhvr>
                                      <p:to>
                                        <p:strVal val="visible"/>
                                      </p:to>
                                    </p:set>
                                    <p:animEffect transition="in" filter="fade">
                                      <p:cBhvr>
                                        <p:cTn id="67" dur="500"/>
                                        <p:tgtEl>
                                          <p:spTgt spid="324"/>
                                        </p:tgtEl>
                                      </p:cBhvr>
                                    </p:animEffect>
                                  </p:childTnLst>
                                </p:cTn>
                              </p:par>
                              <p:par>
                                <p:cTn id="68" presetID="10" presetClass="entr" presetSubtype="0" fill="hold" nodeType="withEffect">
                                  <p:stCondLst>
                                    <p:cond delay="0"/>
                                  </p:stCondLst>
                                  <p:childTnLst>
                                    <p:set>
                                      <p:cBhvr>
                                        <p:cTn id="69" dur="1" fill="hold">
                                          <p:stCondLst>
                                            <p:cond delay="0"/>
                                          </p:stCondLst>
                                        </p:cTn>
                                        <p:tgtEl>
                                          <p:spTgt spid="320"/>
                                        </p:tgtEl>
                                        <p:attrNameLst>
                                          <p:attrName>style.visibility</p:attrName>
                                        </p:attrNameLst>
                                      </p:cBhvr>
                                      <p:to>
                                        <p:strVal val="visible"/>
                                      </p:to>
                                    </p:set>
                                    <p:animEffect transition="in" filter="fade">
                                      <p:cBhvr>
                                        <p:cTn id="70" dur="500"/>
                                        <p:tgtEl>
                                          <p:spTgt spid="320"/>
                                        </p:tgtEl>
                                      </p:cBhvr>
                                    </p:animEffect>
                                  </p:childTnLst>
                                </p:cTn>
                              </p:par>
                            </p:childTnLst>
                          </p:cTn>
                        </p:par>
                        <p:par>
                          <p:cTn id="71" fill="hold">
                            <p:stCondLst>
                              <p:cond delay="4500"/>
                            </p:stCondLst>
                            <p:childTnLst>
                              <p:par>
                                <p:cTn id="72" presetID="42" presetClass="path" presetSubtype="0" accel="50000" decel="50000" fill="hold" nodeType="afterEffect">
                                  <p:stCondLst>
                                    <p:cond delay="0"/>
                                  </p:stCondLst>
                                  <p:childTnLst>
                                    <p:animMotion origin="layout" path="M 2.70833E-6 -1.85185E-6 L 0.19661 -0.12037 " pathEditMode="relative" rAng="0" ptsTypes="AA">
                                      <p:cBhvr>
                                        <p:cTn id="73" dur="2000" fill="hold"/>
                                        <p:tgtEl>
                                          <p:spTgt spid="320"/>
                                        </p:tgtEl>
                                        <p:attrNameLst>
                                          <p:attrName>ppt_x</p:attrName>
                                          <p:attrName>ppt_y</p:attrName>
                                        </p:attrNameLst>
                                      </p:cBhvr>
                                      <p:rCtr x="9831" y="-4606"/>
                                    </p:animMotion>
                                  </p:childTnLst>
                                </p:cTn>
                              </p:par>
                              <p:par>
                                <p:cTn id="74" presetID="42" presetClass="path" presetSubtype="0" accel="50000" decel="50000" fill="hold" nodeType="withEffect">
                                  <p:stCondLst>
                                    <p:cond delay="0"/>
                                  </p:stCondLst>
                                  <p:childTnLst>
                                    <p:animMotion origin="layout" path="M -6.25E-7 4.07407E-6 L 0.17578 0.11181 " pathEditMode="relative" rAng="0" ptsTypes="AA">
                                      <p:cBhvr>
                                        <p:cTn id="75" dur="2000" fill="hold"/>
                                        <p:tgtEl>
                                          <p:spTgt spid="324"/>
                                        </p:tgtEl>
                                        <p:attrNameLst>
                                          <p:attrName>ppt_x</p:attrName>
                                          <p:attrName>ppt_y</p:attrName>
                                        </p:attrNameLst>
                                      </p:cBhvr>
                                      <p:rCtr x="8776" y="5694"/>
                                    </p:animMotion>
                                  </p:childTnLst>
                                </p:cTn>
                              </p:par>
                            </p:childTnLst>
                          </p:cTn>
                        </p:par>
                        <p:par>
                          <p:cTn id="76" fill="hold">
                            <p:stCondLst>
                              <p:cond delay="6500"/>
                            </p:stCondLst>
                            <p:childTnLst>
                              <p:par>
                                <p:cTn id="77" presetID="10" presetClass="exit" presetSubtype="0" fill="hold" nodeType="afterEffect">
                                  <p:stCondLst>
                                    <p:cond delay="0"/>
                                  </p:stCondLst>
                                  <p:childTnLst>
                                    <p:animEffect transition="out" filter="fade">
                                      <p:cBhvr>
                                        <p:cTn id="78" dur="500"/>
                                        <p:tgtEl>
                                          <p:spTgt spid="324"/>
                                        </p:tgtEl>
                                      </p:cBhvr>
                                    </p:animEffect>
                                    <p:set>
                                      <p:cBhvr>
                                        <p:cTn id="79" dur="1" fill="hold">
                                          <p:stCondLst>
                                            <p:cond delay="499"/>
                                          </p:stCondLst>
                                        </p:cTn>
                                        <p:tgtEl>
                                          <p:spTgt spid="32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20"/>
                                        </p:tgtEl>
                                      </p:cBhvr>
                                    </p:animEffect>
                                    <p:set>
                                      <p:cBhvr>
                                        <p:cTn id="82" dur="1" fill="hold">
                                          <p:stCondLst>
                                            <p:cond delay="499"/>
                                          </p:stCondLst>
                                        </p:cTn>
                                        <p:tgtEl>
                                          <p:spTgt spid="320"/>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311"/>
                                        </p:tgtEl>
                                        <p:attrNameLst>
                                          <p:attrName>style.visibility</p:attrName>
                                        </p:attrNameLst>
                                      </p:cBhvr>
                                      <p:to>
                                        <p:strVal val="visible"/>
                                      </p:to>
                                    </p:set>
                                    <p:animEffect transition="in" filter="fade">
                                      <p:cBhvr>
                                        <p:cTn id="85" dur="500"/>
                                        <p:tgtEl>
                                          <p:spTgt spid="311"/>
                                        </p:tgtEl>
                                      </p:cBhvr>
                                    </p:animEffect>
                                  </p:childTnLst>
                                </p:cTn>
                              </p:par>
                              <p:par>
                                <p:cTn id="86" presetID="10" presetClass="entr" presetSubtype="0" fill="hold" nodeType="withEffect">
                                  <p:stCondLst>
                                    <p:cond delay="0"/>
                                  </p:stCondLst>
                                  <p:childTnLst>
                                    <p:set>
                                      <p:cBhvr>
                                        <p:cTn id="87" dur="1" fill="hold">
                                          <p:stCondLst>
                                            <p:cond delay="0"/>
                                          </p:stCondLst>
                                        </p:cTn>
                                        <p:tgtEl>
                                          <p:spTgt spid="302"/>
                                        </p:tgtEl>
                                        <p:attrNameLst>
                                          <p:attrName>style.visibility</p:attrName>
                                        </p:attrNameLst>
                                      </p:cBhvr>
                                      <p:to>
                                        <p:strVal val="visible"/>
                                      </p:to>
                                    </p:set>
                                    <p:animEffect transition="in" filter="fade">
                                      <p:cBhvr>
                                        <p:cTn id="88" dur="500"/>
                                        <p:tgtEl>
                                          <p:spTgt spid="302"/>
                                        </p:tgtEl>
                                      </p:cBhvr>
                                    </p:animEffect>
                                  </p:childTnLst>
                                </p:cTn>
                              </p:par>
                              <p:par>
                                <p:cTn id="89" presetID="10" presetClass="entr" presetSubtype="0" fill="hold" nodeType="withEffect">
                                  <p:stCondLst>
                                    <p:cond delay="0"/>
                                  </p:stCondLst>
                                  <p:childTnLst>
                                    <p:set>
                                      <p:cBhvr>
                                        <p:cTn id="90" dur="1" fill="hold">
                                          <p:stCondLst>
                                            <p:cond delay="0"/>
                                          </p:stCondLst>
                                        </p:cTn>
                                        <p:tgtEl>
                                          <p:spTgt spid="293"/>
                                        </p:tgtEl>
                                        <p:attrNameLst>
                                          <p:attrName>style.visibility</p:attrName>
                                        </p:attrNameLst>
                                      </p:cBhvr>
                                      <p:to>
                                        <p:strVal val="visible"/>
                                      </p:to>
                                    </p:set>
                                    <p:animEffect transition="in" filter="fade">
                                      <p:cBhvr>
                                        <p:cTn id="91" dur="500"/>
                                        <p:tgtEl>
                                          <p:spTgt spid="293"/>
                                        </p:tgtEl>
                                      </p:cBhvr>
                                    </p:animEffect>
                                  </p:childTnLst>
                                </p:cTn>
                              </p:par>
                              <p:par>
                                <p:cTn id="92" presetID="10" presetClass="entr" presetSubtype="0" fill="hold" nodeType="withEffect">
                                  <p:stCondLst>
                                    <p:cond delay="0"/>
                                  </p:stCondLst>
                                  <p:childTnLst>
                                    <p:set>
                                      <p:cBhvr>
                                        <p:cTn id="93" dur="1" fill="hold">
                                          <p:stCondLst>
                                            <p:cond delay="0"/>
                                          </p:stCondLst>
                                        </p:cTn>
                                        <p:tgtEl>
                                          <p:spTgt spid="284"/>
                                        </p:tgtEl>
                                        <p:attrNameLst>
                                          <p:attrName>style.visibility</p:attrName>
                                        </p:attrNameLst>
                                      </p:cBhvr>
                                      <p:to>
                                        <p:strVal val="visible"/>
                                      </p:to>
                                    </p:set>
                                    <p:animEffect transition="in" filter="fade">
                                      <p:cBhvr>
                                        <p:cTn id="94" dur="500"/>
                                        <p:tgtEl>
                                          <p:spTgt spid="284"/>
                                        </p:tgtEl>
                                      </p:cBhvr>
                                    </p:animEffect>
                                  </p:childTnLst>
                                </p:cTn>
                              </p:par>
                              <p:par>
                                <p:cTn id="95" presetID="10" presetClass="entr" presetSubtype="0" fill="hold" nodeType="withEffect">
                                  <p:stCondLst>
                                    <p:cond delay="0"/>
                                  </p:stCondLst>
                                  <p:childTnLst>
                                    <p:set>
                                      <p:cBhvr>
                                        <p:cTn id="96" dur="1" fill="hold">
                                          <p:stCondLst>
                                            <p:cond delay="0"/>
                                          </p:stCondLst>
                                        </p:cTn>
                                        <p:tgtEl>
                                          <p:spTgt spid="275"/>
                                        </p:tgtEl>
                                        <p:attrNameLst>
                                          <p:attrName>style.visibility</p:attrName>
                                        </p:attrNameLst>
                                      </p:cBhvr>
                                      <p:to>
                                        <p:strVal val="visible"/>
                                      </p:to>
                                    </p:set>
                                    <p:animEffect transition="in" filter="fade">
                                      <p:cBhvr>
                                        <p:cTn id="97" dur="500"/>
                                        <p:tgtEl>
                                          <p:spTgt spid="275"/>
                                        </p:tgtEl>
                                      </p:cBhvr>
                                    </p:animEffect>
                                  </p:childTnLst>
                                </p:cTn>
                              </p:par>
                            </p:childTnLst>
                          </p:cTn>
                        </p:par>
                        <p:par>
                          <p:cTn id="98" fill="hold">
                            <p:stCondLst>
                              <p:cond delay="7000"/>
                            </p:stCondLst>
                            <p:childTnLst>
                              <p:par>
                                <p:cTn id="99" presetID="42" presetClass="path" presetSubtype="0" accel="50000" decel="50000" fill="hold" nodeType="afterEffect">
                                  <p:stCondLst>
                                    <p:cond delay="0"/>
                                  </p:stCondLst>
                                  <p:childTnLst>
                                    <p:animMotion origin="layout" path="M -1.875E-6 2.22222E-6 L 0.13763 0.07176 " pathEditMode="relative" rAng="0" ptsTypes="AA">
                                      <p:cBhvr>
                                        <p:cTn id="100" dur="2000" fill="hold"/>
                                        <p:tgtEl>
                                          <p:spTgt spid="311"/>
                                        </p:tgtEl>
                                        <p:attrNameLst>
                                          <p:attrName>ppt_x</p:attrName>
                                          <p:attrName>ppt_y</p:attrName>
                                        </p:attrNameLst>
                                      </p:cBhvr>
                                      <p:rCtr x="6810" y="3750"/>
                                    </p:animMotion>
                                  </p:childTnLst>
                                </p:cTn>
                              </p:par>
                              <p:par>
                                <p:cTn id="101" presetID="42" presetClass="path" presetSubtype="0" accel="50000" decel="50000" fill="hold" nodeType="withEffect">
                                  <p:stCondLst>
                                    <p:cond delay="0"/>
                                  </p:stCondLst>
                                  <p:childTnLst>
                                    <p:animMotion origin="layout" path="M 0.00065 0.00069 L -0.19661 0.10532 " pathEditMode="relative" rAng="0" ptsTypes="AA">
                                      <p:cBhvr>
                                        <p:cTn id="102" dur="2000" fill="hold"/>
                                        <p:tgtEl>
                                          <p:spTgt spid="275"/>
                                        </p:tgtEl>
                                        <p:attrNameLst>
                                          <p:attrName>ppt_x</p:attrName>
                                          <p:attrName>ppt_y</p:attrName>
                                        </p:attrNameLst>
                                      </p:cBhvr>
                                      <p:rCtr x="-10104" y="5069"/>
                                    </p:animMotion>
                                  </p:childTnLst>
                                </p:cTn>
                              </p:par>
                              <p:par>
                                <p:cTn id="103" presetID="42" presetClass="path" presetSubtype="0" accel="50000" decel="50000" fill="hold" nodeType="withEffect">
                                  <p:stCondLst>
                                    <p:cond delay="0"/>
                                  </p:stCondLst>
                                  <p:childTnLst>
                                    <p:animMotion origin="layout" path="M -1.875E-6 2.22222E-6 L 0.07904 -0.14514 " pathEditMode="relative" rAng="0" ptsTypes="AA">
                                      <p:cBhvr>
                                        <p:cTn id="104" dur="2000" fill="hold"/>
                                        <p:tgtEl>
                                          <p:spTgt spid="302"/>
                                        </p:tgtEl>
                                        <p:attrNameLst>
                                          <p:attrName>ppt_x</p:attrName>
                                          <p:attrName>ppt_y</p:attrName>
                                        </p:attrNameLst>
                                      </p:cBhvr>
                                      <p:rCtr x="3945" y="-7269"/>
                                    </p:animMotion>
                                  </p:childTnLst>
                                </p:cTn>
                              </p:par>
                              <p:par>
                                <p:cTn id="105" presetID="42" presetClass="path" presetSubtype="0" accel="50000" decel="50000" fill="hold" nodeType="withEffect">
                                  <p:stCondLst>
                                    <p:cond delay="0"/>
                                  </p:stCondLst>
                                  <p:childTnLst>
                                    <p:animMotion origin="layout" path="M -1.875E-6 2.22222E-6 L 0.00664 0.19051 " pathEditMode="relative" rAng="0" ptsTypes="AA">
                                      <p:cBhvr>
                                        <p:cTn id="106" dur="2000" fill="hold"/>
                                        <p:tgtEl>
                                          <p:spTgt spid="293"/>
                                        </p:tgtEl>
                                        <p:attrNameLst>
                                          <p:attrName>ppt_x</p:attrName>
                                          <p:attrName>ppt_y</p:attrName>
                                        </p:attrNameLst>
                                      </p:cBhvr>
                                      <p:rCtr x="326" y="9514"/>
                                    </p:animMotion>
                                  </p:childTnLst>
                                </p:cTn>
                              </p:par>
                              <p:par>
                                <p:cTn id="107" presetID="42" presetClass="path" presetSubtype="0" accel="50000" decel="50000" fill="hold" nodeType="withEffect">
                                  <p:stCondLst>
                                    <p:cond delay="0"/>
                                  </p:stCondLst>
                                  <p:childTnLst>
                                    <p:animMotion origin="layout" path="M -1.875E-6 2.22222E-6 L -0.17578 -0.12686 " pathEditMode="relative" rAng="0" ptsTypes="AA">
                                      <p:cBhvr>
                                        <p:cTn id="108" dur="2000" fill="hold"/>
                                        <p:tgtEl>
                                          <p:spTgt spid="284"/>
                                        </p:tgtEl>
                                        <p:attrNameLst>
                                          <p:attrName>ppt_x</p:attrName>
                                          <p:attrName>ppt_y</p:attrName>
                                        </p:attrNameLst>
                                      </p:cBhvr>
                                      <p:rCtr x="-8620" y="-7153"/>
                                    </p:animMotion>
                                  </p:childTnLst>
                                </p:cTn>
                              </p:par>
                            </p:childTnLst>
                          </p:cTn>
                        </p:par>
                        <p:par>
                          <p:cTn id="109" fill="hold">
                            <p:stCondLst>
                              <p:cond delay="9000"/>
                            </p:stCondLst>
                            <p:childTnLst>
                              <p:par>
                                <p:cTn id="110" presetID="10" presetClass="exit" presetSubtype="0" fill="hold" nodeType="afterEffect">
                                  <p:stCondLst>
                                    <p:cond delay="0"/>
                                  </p:stCondLst>
                                  <p:childTnLst>
                                    <p:animEffect transition="out" filter="fade">
                                      <p:cBhvr>
                                        <p:cTn id="111" dur="500"/>
                                        <p:tgtEl>
                                          <p:spTgt spid="311"/>
                                        </p:tgtEl>
                                      </p:cBhvr>
                                    </p:animEffect>
                                    <p:set>
                                      <p:cBhvr>
                                        <p:cTn id="112" dur="1" fill="hold">
                                          <p:stCondLst>
                                            <p:cond delay="499"/>
                                          </p:stCondLst>
                                        </p:cTn>
                                        <p:tgtEl>
                                          <p:spTgt spid="311"/>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75"/>
                                        </p:tgtEl>
                                      </p:cBhvr>
                                    </p:animEffect>
                                    <p:set>
                                      <p:cBhvr>
                                        <p:cTn id="115" dur="1" fill="hold">
                                          <p:stCondLst>
                                            <p:cond delay="499"/>
                                          </p:stCondLst>
                                        </p:cTn>
                                        <p:tgtEl>
                                          <p:spTgt spid="275"/>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02"/>
                                        </p:tgtEl>
                                      </p:cBhvr>
                                    </p:animEffect>
                                    <p:set>
                                      <p:cBhvr>
                                        <p:cTn id="118" dur="1" fill="hold">
                                          <p:stCondLst>
                                            <p:cond delay="499"/>
                                          </p:stCondLst>
                                        </p:cTn>
                                        <p:tgtEl>
                                          <p:spTgt spid="302"/>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93"/>
                                        </p:tgtEl>
                                      </p:cBhvr>
                                    </p:animEffect>
                                    <p:set>
                                      <p:cBhvr>
                                        <p:cTn id="121" dur="1" fill="hold">
                                          <p:stCondLst>
                                            <p:cond delay="499"/>
                                          </p:stCondLst>
                                        </p:cTn>
                                        <p:tgtEl>
                                          <p:spTgt spid="293"/>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284"/>
                                        </p:tgtEl>
                                      </p:cBhvr>
                                    </p:animEffect>
                                    <p:set>
                                      <p:cBhvr>
                                        <p:cTn id="124" dur="1" fill="hold">
                                          <p:stCondLst>
                                            <p:cond delay="499"/>
                                          </p:stCondLst>
                                        </p:cTn>
                                        <p:tgtEl>
                                          <p:spTgt spid="284"/>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271"/>
                                        </p:tgtEl>
                                        <p:attrNameLst>
                                          <p:attrName>style.visibility</p:attrName>
                                        </p:attrNameLst>
                                      </p:cBhvr>
                                      <p:to>
                                        <p:strVal val="visible"/>
                                      </p:to>
                                    </p:set>
                                    <p:animEffect transition="in" filter="fade">
                                      <p:cBhvr>
                                        <p:cTn id="127" dur="500"/>
                                        <p:tgtEl>
                                          <p:spTgt spid="271"/>
                                        </p:tgtEl>
                                      </p:cBhvr>
                                    </p:animEffect>
                                  </p:childTnLst>
                                </p:cTn>
                              </p:par>
                              <p:par>
                                <p:cTn id="128" presetID="42" presetClass="path" presetSubtype="0" accel="50000" decel="50000" fill="hold" nodeType="withEffect">
                                  <p:stCondLst>
                                    <p:cond delay="0"/>
                                  </p:stCondLst>
                                  <p:childTnLst>
                                    <p:animMotion origin="layout" path="M -0.00065 -4.44444E-6 L -0.18177 -0.11342 " pathEditMode="relative" rAng="0" ptsTypes="AA">
                                      <p:cBhvr>
                                        <p:cTn id="129" dur="2000" fill="hold"/>
                                        <p:tgtEl>
                                          <p:spTgt spid="271"/>
                                        </p:tgtEl>
                                        <p:attrNameLst>
                                          <p:attrName>ppt_x</p:attrName>
                                          <p:attrName>ppt_y</p:attrName>
                                        </p:attrNameLst>
                                      </p:cBhvr>
                                      <p:rCtr x="-9063" y="-5671"/>
                                    </p:animMotion>
                                  </p:childTnLst>
                                </p:cTn>
                              </p:par>
                            </p:childTnLst>
                          </p:cTn>
                        </p:par>
                        <p:par>
                          <p:cTn id="130" fill="hold">
                            <p:stCondLst>
                              <p:cond delay="11000"/>
                            </p:stCondLst>
                            <p:childTnLst>
                              <p:par>
                                <p:cTn id="131" presetID="10" presetClass="exit" presetSubtype="0" fill="hold" nodeType="afterEffect">
                                  <p:stCondLst>
                                    <p:cond delay="0"/>
                                  </p:stCondLst>
                                  <p:childTnLst>
                                    <p:animEffect transition="out" filter="fade">
                                      <p:cBhvr>
                                        <p:cTn id="132" dur="500"/>
                                        <p:tgtEl>
                                          <p:spTgt spid="271"/>
                                        </p:tgtEl>
                                      </p:cBhvr>
                                    </p:animEffect>
                                    <p:set>
                                      <p:cBhvr>
                                        <p:cTn id="133" dur="1" fill="hold">
                                          <p:stCondLst>
                                            <p:cond delay="499"/>
                                          </p:stCondLst>
                                        </p:cTn>
                                        <p:tgtEl>
                                          <p:spTgt spid="271"/>
                                        </p:tgtEl>
                                        <p:attrNameLst>
                                          <p:attrName>style.visibility</p:attrName>
                                        </p:attrNameLst>
                                      </p:cBhvr>
                                      <p:to>
                                        <p:strVal val="hidden"/>
                                      </p:to>
                                    </p:set>
                                  </p:childTnLst>
                                </p:cTn>
                              </p:par>
                              <p:par>
                                <p:cTn id="134" presetID="10" presetClass="entr" presetSubtype="0" fill="hold" nodeType="withEffect">
                                  <p:stCondLst>
                                    <p:cond delay="0"/>
                                  </p:stCondLst>
                                  <p:childTnLst>
                                    <p:set>
                                      <p:cBhvr>
                                        <p:cTn id="135" dur="1" fill="hold">
                                          <p:stCondLst>
                                            <p:cond delay="0"/>
                                          </p:stCondLst>
                                        </p:cTn>
                                        <p:tgtEl>
                                          <p:spTgt spid="255"/>
                                        </p:tgtEl>
                                        <p:attrNameLst>
                                          <p:attrName>style.visibility</p:attrName>
                                        </p:attrNameLst>
                                      </p:cBhvr>
                                      <p:to>
                                        <p:strVal val="visible"/>
                                      </p:to>
                                    </p:set>
                                    <p:animEffect transition="in" filter="fade">
                                      <p:cBhvr>
                                        <p:cTn id="136" dur="500"/>
                                        <p:tgtEl>
                                          <p:spTgt spid="255"/>
                                        </p:tgtEl>
                                      </p:cBhvr>
                                    </p:animEffect>
                                  </p:childTnLst>
                                </p:cTn>
                              </p:par>
                              <p:par>
                                <p:cTn id="137" presetID="10" presetClass="entr" presetSubtype="0" fill="hold" nodeType="withEffect">
                                  <p:stCondLst>
                                    <p:cond delay="0"/>
                                  </p:stCondLst>
                                  <p:childTnLst>
                                    <p:set>
                                      <p:cBhvr>
                                        <p:cTn id="138" dur="1" fill="hold">
                                          <p:stCondLst>
                                            <p:cond delay="0"/>
                                          </p:stCondLst>
                                        </p:cTn>
                                        <p:tgtEl>
                                          <p:spTgt spid="259"/>
                                        </p:tgtEl>
                                        <p:attrNameLst>
                                          <p:attrName>style.visibility</p:attrName>
                                        </p:attrNameLst>
                                      </p:cBhvr>
                                      <p:to>
                                        <p:strVal val="visible"/>
                                      </p:to>
                                    </p:set>
                                    <p:animEffect transition="in" filter="fade">
                                      <p:cBhvr>
                                        <p:cTn id="139" dur="500"/>
                                        <p:tgtEl>
                                          <p:spTgt spid="259"/>
                                        </p:tgtEl>
                                      </p:cBhvr>
                                    </p:animEffect>
                                  </p:childTnLst>
                                </p:cTn>
                              </p:par>
                              <p:par>
                                <p:cTn id="140" presetID="10" presetClass="entr" presetSubtype="0" fill="hold" nodeType="withEffect">
                                  <p:stCondLst>
                                    <p:cond delay="0"/>
                                  </p:stCondLst>
                                  <p:childTnLst>
                                    <p:set>
                                      <p:cBhvr>
                                        <p:cTn id="141" dur="1" fill="hold">
                                          <p:stCondLst>
                                            <p:cond delay="0"/>
                                          </p:stCondLst>
                                        </p:cTn>
                                        <p:tgtEl>
                                          <p:spTgt spid="263"/>
                                        </p:tgtEl>
                                        <p:attrNameLst>
                                          <p:attrName>style.visibility</p:attrName>
                                        </p:attrNameLst>
                                      </p:cBhvr>
                                      <p:to>
                                        <p:strVal val="visible"/>
                                      </p:to>
                                    </p:set>
                                    <p:animEffect transition="in" filter="fade">
                                      <p:cBhvr>
                                        <p:cTn id="142" dur="500"/>
                                        <p:tgtEl>
                                          <p:spTgt spid="263"/>
                                        </p:tgtEl>
                                      </p:cBhvr>
                                    </p:animEffect>
                                  </p:childTnLst>
                                </p:cTn>
                              </p:par>
                              <p:par>
                                <p:cTn id="143" presetID="10" presetClass="entr" presetSubtype="0" fill="hold" nodeType="withEffect">
                                  <p:stCondLst>
                                    <p:cond delay="0"/>
                                  </p:stCondLst>
                                  <p:childTnLst>
                                    <p:set>
                                      <p:cBhvr>
                                        <p:cTn id="144" dur="1" fill="hold">
                                          <p:stCondLst>
                                            <p:cond delay="0"/>
                                          </p:stCondLst>
                                        </p:cTn>
                                        <p:tgtEl>
                                          <p:spTgt spid="267"/>
                                        </p:tgtEl>
                                        <p:attrNameLst>
                                          <p:attrName>style.visibility</p:attrName>
                                        </p:attrNameLst>
                                      </p:cBhvr>
                                      <p:to>
                                        <p:strVal val="visible"/>
                                      </p:to>
                                    </p:set>
                                    <p:animEffect transition="in" filter="fade">
                                      <p:cBhvr>
                                        <p:cTn id="145" dur="500"/>
                                        <p:tgtEl>
                                          <p:spTgt spid="267"/>
                                        </p:tgtEl>
                                      </p:cBhvr>
                                    </p:animEffect>
                                  </p:childTnLst>
                                </p:cTn>
                              </p:par>
                              <p:par>
                                <p:cTn id="146" presetID="42" presetClass="path" presetSubtype="0" accel="50000" decel="50000" fill="hold" nodeType="withEffect">
                                  <p:stCondLst>
                                    <p:cond delay="0"/>
                                  </p:stCondLst>
                                  <p:childTnLst>
                                    <p:animMotion origin="layout" path="M 0.00104 -0.00046 L 0.00104 0.19884 " pathEditMode="relative" rAng="0" ptsTypes="AA">
                                      <p:cBhvr>
                                        <p:cTn id="147" dur="2000" fill="hold"/>
                                        <p:tgtEl>
                                          <p:spTgt spid="255"/>
                                        </p:tgtEl>
                                        <p:attrNameLst>
                                          <p:attrName>ppt_x</p:attrName>
                                          <p:attrName>ppt_y</p:attrName>
                                        </p:attrNameLst>
                                      </p:cBhvr>
                                      <p:rCtr x="0" y="9954"/>
                                    </p:animMotion>
                                  </p:childTnLst>
                                </p:cTn>
                              </p:par>
                              <p:par>
                                <p:cTn id="148" presetID="42" presetClass="path" presetSubtype="0" accel="50000" decel="50000" fill="hold" nodeType="withEffect">
                                  <p:stCondLst>
                                    <p:cond delay="0"/>
                                  </p:stCondLst>
                                  <p:childTnLst>
                                    <p:animMotion origin="layout" path="M -1.875E-6 -1.48148E-6 L -0.19661 0.12037 " pathEditMode="relative" rAng="0" ptsTypes="AA">
                                      <p:cBhvr>
                                        <p:cTn id="149" dur="2000" fill="hold"/>
                                        <p:tgtEl>
                                          <p:spTgt spid="259"/>
                                        </p:tgtEl>
                                        <p:attrNameLst>
                                          <p:attrName>ppt_x</p:attrName>
                                          <p:attrName>ppt_y</p:attrName>
                                        </p:attrNameLst>
                                      </p:cBhvr>
                                      <p:rCtr x="-9792" y="5718"/>
                                    </p:animMotion>
                                  </p:childTnLst>
                                </p:cTn>
                              </p:par>
                              <p:par>
                                <p:cTn id="150" presetID="42" presetClass="path" presetSubtype="0" accel="50000" decel="50000" fill="hold" nodeType="withEffect">
                                  <p:stCondLst>
                                    <p:cond delay="0"/>
                                  </p:stCondLst>
                                  <p:childTnLst>
                                    <p:animMotion origin="layout" path="M -0.00729 -0.00046 L -0.17578 -0.1118 " pathEditMode="relative" rAng="0" ptsTypes="AA">
                                      <p:cBhvr>
                                        <p:cTn id="151" dur="2000" fill="hold"/>
                                        <p:tgtEl>
                                          <p:spTgt spid="263"/>
                                        </p:tgtEl>
                                        <p:attrNameLst>
                                          <p:attrName>ppt_x</p:attrName>
                                          <p:attrName>ppt_y</p:attrName>
                                        </p:attrNameLst>
                                      </p:cBhvr>
                                      <p:rCtr x="-8581" y="-5718"/>
                                    </p:animMotion>
                                  </p:childTnLst>
                                </p:cTn>
                              </p:par>
                              <p:par>
                                <p:cTn id="152" presetID="42" presetClass="path" presetSubtype="0" accel="50000" decel="50000" fill="hold" nodeType="withEffect">
                                  <p:stCondLst>
                                    <p:cond delay="0"/>
                                  </p:stCondLst>
                                  <p:childTnLst>
                                    <p:animMotion origin="layout" path="M -1.875E-6 -1.48148E-6 L 0.0763 -0.13009 " pathEditMode="relative" rAng="0" ptsTypes="AA">
                                      <p:cBhvr>
                                        <p:cTn id="153" dur="2000" fill="hold"/>
                                        <p:tgtEl>
                                          <p:spTgt spid="267"/>
                                        </p:tgtEl>
                                        <p:attrNameLst>
                                          <p:attrName>ppt_x</p:attrName>
                                          <p:attrName>ppt_y</p:attrName>
                                        </p:attrNameLst>
                                      </p:cBhvr>
                                      <p:rCtr x="3815" y="-6505"/>
                                    </p:animMotion>
                                  </p:childTnLst>
                                </p:cTn>
                              </p:par>
                            </p:childTnLst>
                          </p:cTn>
                        </p:par>
                        <p:par>
                          <p:cTn id="154" fill="hold">
                            <p:stCondLst>
                              <p:cond delay="13000"/>
                            </p:stCondLst>
                            <p:childTnLst>
                              <p:par>
                                <p:cTn id="155" presetID="10" presetClass="exit" presetSubtype="0" fill="hold" nodeType="afterEffect">
                                  <p:stCondLst>
                                    <p:cond delay="0"/>
                                  </p:stCondLst>
                                  <p:childTnLst>
                                    <p:animEffect transition="out" filter="fade">
                                      <p:cBhvr>
                                        <p:cTn id="156" dur="500"/>
                                        <p:tgtEl>
                                          <p:spTgt spid="255"/>
                                        </p:tgtEl>
                                      </p:cBhvr>
                                    </p:animEffect>
                                    <p:set>
                                      <p:cBhvr>
                                        <p:cTn id="157" dur="1" fill="hold">
                                          <p:stCondLst>
                                            <p:cond delay="499"/>
                                          </p:stCondLst>
                                        </p:cTn>
                                        <p:tgtEl>
                                          <p:spTgt spid="255"/>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259"/>
                                        </p:tgtEl>
                                      </p:cBhvr>
                                    </p:animEffect>
                                    <p:set>
                                      <p:cBhvr>
                                        <p:cTn id="160" dur="1" fill="hold">
                                          <p:stCondLst>
                                            <p:cond delay="499"/>
                                          </p:stCondLst>
                                        </p:cTn>
                                        <p:tgtEl>
                                          <p:spTgt spid="259"/>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263"/>
                                        </p:tgtEl>
                                      </p:cBhvr>
                                    </p:animEffect>
                                    <p:set>
                                      <p:cBhvr>
                                        <p:cTn id="163" dur="1" fill="hold">
                                          <p:stCondLst>
                                            <p:cond delay="499"/>
                                          </p:stCondLst>
                                        </p:cTn>
                                        <p:tgtEl>
                                          <p:spTgt spid="263"/>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267"/>
                                        </p:tgtEl>
                                      </p:cBhvr>
                                    </p:animEffect>
                                    <p:set>
                                      <p:cBhvr>
                                        <p:cTn id="166" dur="1" fill="hold">
                                          <p:stCondLst>
                                            <p:cond delay="499"/>
                                          </p:stCondLst>
                                        </p:cTn>
                                        <p:tgtEl>
                                          <p:spTgt spid="267"/>
                                        </p:tgtEl>
                                        <p:attrNameLst>
                                          <p:attrName>style.visibility</p:attrName>
                                        </p:attrNameLst>
                                      </p:cBhvr>
                                      <p:to>
                                        <p:strVal val="hidden"/>
                                      </p:to>
                                    </p:set>
                                  </p:childTnLst>
                                </p:cTn>
                              </p:par>
                              <p:par>
                                <p:cTn id="167" presetID="10" presetClass="entr" presetSubtype="0" fill="hold" nodeType="withEffect">
                                  <p:stCondLst>
                                    <p:cond delay="0"/>
                                  </p:stCondLst>
                                  <p:childTnLst>
                                    <p:set>
                                      <p:cBhvr>
                                        <p:cTn id="168" dur="1" fill="hold">
                                          <p:stCondLst>
                                            <p:cond delay="0"/>
                                          </p:stCondLst>
                                        </p:cTn>
                                        <p:tgtEl>
                                          <p:spTgt spid="251"/>
                                        </p:tgtEl>
                                        <p:attrNameLst>
                                          <p:attrName>style.visibility</p:attrName>
                                        </p:attrNameLst>
                                      </p:cBhvr>
                                      <p:to>
                                        <p:strVal val="visible"/>
                                      </p:to>
                                    </p:set>
                                    <p:animEffect transition="in" filter="fade">
                                      <p:cBhvr>
                                        <p:cTn id="169" dur="500"/>
                                        <p:tgtEl>
                                          <p:spTgt spid="251"/>
                                        </p:tgtEl>
                                      </p:cBhvr>
                                    </p:animEffect>
                                  </p:childTnLst>
                                </p:cTn>
                              </p:par>
                              <p:par>
                                <p:cTn id="170" presetID="42" presetClass="path" presetSubtype="0" accel="50000" decel="50000" fill="hold" nodeType="withEffect">
                                  <p:stCondLst>
                                    <p:cond delay="0"/>
                                  </p:stCondLst>
                                  <p:childTnLst>
                                    <p:animMotion origin="layout" path="M -0.00768 -1.85185E-6 L 0.19661 -0.10532 " pathEditMode="relative" rAng="0" ptsTypes="AA">
                                      <p:cBhvr>
                                        <p:cTn id="171" dur="2000" fill="hold"/>
                                        <p:tgtEl>
                                          <p:spTgt spid="251"/>
                                        </p:tgtEl>
                                        <p:attrNameLst>
                                          <p:attrName>ppt_x</p:attrName>
                                          <p:attrName>ppt_y</p:attrName>
                                        </p:attrNameLst>
                                      </p:cBhvr>
                                      <p:rCtr x="10208" y="-4421"/>
                                    </p:animMotion>
                                  </p:childTnLst>
                                </p:cTn>
                              </p:par>
                            </p:childTnLst>
                          </p:cTn>
                        </p:par>
                        <p:par>
                          <p:cTn id="172" fill="hold">
                            <p:stCondLst>
                              <p:cond delay="15000"/>
                            </p:stCondLst>
                            <p:childTnLst>
                              <p:par>
                                <p:cTn id="173" presetID="10" presetClass="exit" presetSubtype="0" fill="hold" nodeType="afterEffect">
                                  <p:stCondLst>
                                    <p:cond delay="0"/>
                                  </p:stCondLst>
                                  <p:childTnLst>
                                    <p:animEffect transition="out" filter="fade">
                                      <p:cBhvr>
                                        <p:cTn id="174" dur="500"/>
                                        <p:tgtEl>
                                          <p:spTgt spid="251"/>
                                        </p:tgtEl>
                                      </p:cBhvr>
                                    </p:animEffect>
                                    <p:set>
                                      <p:cBhvr>
                                        <p:cTn id="175" dur="1" fill="hold">
                                          <p:stCondLst>
                                            <p:cond delay="499"/>
                                          </p:stCondLst>
                                        </p:cTn>
                                        <p:tgtEl>
                                          <p:spTgt spid="251"/>
                                        </p:tgtEl>
                                        <p:attrNameLst>
                                          <p:attrName>style.visibility</p:attrName>
                                        </p:attrNameLst>
                                      </p:cBhvr>
                                      <p:to>
                                        <p:strVal val="hidden"/>
                                      </p:to>
                                    </p:set>
                                  </p:childTnLst>
                                </p:cTn>
                              </p:par>
                              <p:par>
                                <p:cTn id="176" presetID="10" presetClass="entr" presetSubtype="0" fill="hold" nodeType="withEffect">
                                  <p:stCondLst>
                                    <p:cond delay="0"/>
                                  </p:stCondLst>
                                  <p:childTnLst>
                                    <p:set>
                                      <p:cBhvr>
                                        <p:cTn id="177" dur="1" fill="hold">
                                          <p:stCondLst>
                                            <p:cond delay="0"/>
                                          </p:stCondLst>
                                        </p:cTn>
                                        <p:tgtEl>
                                          <p:spTgt spid="239"/>
                                        </p:tgtEl>
                                        <p:attrNameLst>
                                          <p:attrName>style.visibility</p:attrName>
                                        </p:attrNameLst>
                                      </p:cBhvr>
                                      <p:to>
                                        <p:strVal val="visible"/>
                                      </p:to>
                                    </p:set>
                                    <p:animEffect transition="in" filter="fade">
                                      <p:cBhvr>
                                        <p:cTn id="178" dur="500"/>
                                        <p:tgtEl>
                                          <p:spTgt spid="239"/>
                                        </p:tgtEl>
                                      </p:cBhvr>
                                    </p:animEffect>
                                  </p:childTnLst>
                                </p:cTn>
                              </p:par>
                              <p:par>
                                <p:cTn id="179" presetID="10" presetClass="entr" presetSubtype="0" fill="hold" nodeType="withEffect">
                                  <p:stCondLst>
                                    <p:cond delay="0"/>
                                  </p:stCondLst>
                                  <p:childTnLst>
                                    <p:set>
                                      <p:cBhvr>
                                        <p:cTn id="180" dur="1" fill="hold">
                                          <p:stCondLst>
                                            <p:cond delay="0"/>
                                          </p:stCondLst>
                                        </p:cTn>
                                        <p:tgtEl>
                                          <p:spTgt spid="235"/>
                                        </p:tgtEl>
                                        <p:attrNameLst>
                                          <p:attrName>style.visibility</p:attrName>
                                        </p:attrNameLst>
                                      </p:cBhvr>
                                      <p:to>
                                        <p:strVal val="visible"/>
                                      </p:to>
                                    </p:set>
                                    <p:animEffect transition="in" filter="fade">
                                      <p:cBhvr>
                                        <p:cTn id="181" dur="500"/>
                                        <p:tgtEl>
                                          <p:spTgt spid="235"/>
                                        </p:tgtEl>
                                      </p:cBhvr>
                                    </p:animEffect>
                                  </p:childTnLst>
                                </p:cTn>
                              </p:par>
                              <p:par>
                                <p:cTn id="182" presetID="10" presetClass="entr" presetSubtype="0" fill="hold" nodeType="withEffect">
                                  <p:stCondLst>
                                    <p:cond delay="0"/>
                                  </p:stCondLst>
                                  <p:childTnLst>
                                    <p:set>
                                      <p:cBhvr>
                                        <p:cTn id="183" dur="1" fill="hold">
                                          <p:stCondLst>
                                            <p:cond delay="0"/>
                                          </p:stCondLst>
                                        </p:cTn>
                                        <p:tgtEl>
                                          <p:spTgt spid="247"/>
                                        </p:tgtEl>
                                        <p:attrNameLst>
                                          <p:attrName>style.visibility</p:attrName>
                                        </p:attrNameLst>
                                      </p:cBhvr>
                                      <p:to>
                                        <p:strVal val="visible"/>
                                      </p:to>
                                    </p:set>
                                    <p:animEffect transition="in" filter="fade">
                                      <p:cBhvr>
                                        <p:cTn id="184" dur="500"/>
                                        <p:tgtEl>
                                          <p:spTgt spid="247"/>
                                        </p:tgtEl>
                                      </p:cBhvr>
                                    </p:animEffect>
                                  </p:childTnLst>
                                </p:cTn>
                              </p:par>
                              <p:par>
                                <p:cTn id="185" presetID="10" presetClass="entr" presetSubtype="0" fill="hold" nodeType="withEffect">
                                  <p:stCondLst>
                                    <p:cond delay="0"/>
                                  </p:stCondLst>
                                  <p:childTnLst>
                                    <p:set>
                                      <p:cBhvr>
                                        <p:cTn id="186" dur="1" fill="hold">
                                          <p:stCondLst>
                                            <p:cond delay="0"/>
                                          </p:stCondLst>
                                        </p:cTn>
                                        <p:tgtEl>
                                          <p:spTgt spid="243"/>
                                        </p:tgtEl>
                                        <p:attrNameLst>
                                          <p:attrName>style.visibility</p:attrName>
                                        </p:attrNameLst>
                                      </p:cBhvr>
                                      <p:to>
                                        <p:strVal val="visible"/>
                                      </p:to>
                                    </p:set>
                                    <p:animEffect transition="in" filter="fade">
                                      <p:cBhvr>
                                        <p:cTn id="187" dur="500"/>
                                        <p:tgtEl>
                                          <p:spTgt spid="243"/>
                                        </p:tgtEl>
                                      </p:cBhvr>
                                    </p:animEffect>
                                  </p:childTnLst>
                                </p:cTn>
                              </p:par>
                              <p:par>
                                <p:cTn id="188" presetID="42" presetClass="path" presetSubtype="0" accel="50000" decel="50000" fill="hold" nodeType="withEffect">
                                  <p:stCondLst>
                                    <p:cond delay="0"/>
                                  </p:stCondLst>
                                  <p:childTnLst>
                                    <p:animMotion origin="layout" path="M -1.875E-6 -1.48148E-6 L -0.17578 -0.1118 " pathEditMode="relative" rAng="0" ptsTypes="AA">
                                      <p:cBhvr>
                                        <p:cTn id="189" dur="2000" fill="hold"/>
                                        <p:tgtEl>
                                          <p:spTgt spid="243"/>
                                        </p:tgtEl>
                                        <p:attrNameLst>
                                          <p:attrName>ppt_x</p:attrName>
                                          <p:attrName>ppt_y</p:attrName>
                                        </p:attrNameLst>
                                      </p:cBhvr>
                                      <p:rCtr x="-8945" y="-6204"/>
                                    </p:animMotion>
                                  </p:childTnLst>
                                </p:cTn>
                              </p:par>
                              <p:par>
                                <p:cTn id="190" presetID="42" presetClass="path" presetSubtype="0" accel="50000" decel="50000" fill="hold" nodeType="withEffect">
                                  <p:stCondLst>
                                    <p:cond delay="0"/>
                                  </p:stCondLst>
                                  <p:childTnLst>
                                    <p:animMotion origin="layout" path="M 0.00729 0.00046 L 0.08307 -0.13009 " pathEditMode="relative" rAng="0" ptsTypes="AA">
                                      <p:cBhvr>
                                        <p:cTn id="191" dur="2000" fill="hold"/>
                                        <p:tgtEl>
                                          <p:spTgt spid="247"/>
                                        </p:tgtEl>
                                        <p:attrNameLst>
                                          <p:attrName>ppt_x</p:attrName>
                                          <p:attrName>ppt_y</p:attrName>
                                        </p:attrNameLst>
                                      </p:cBhvr>
                                      <p:rCtr x="3789" y="-6528"/>
                                    </p:animMotion>
                                  </p:childTnLst>
                                </p:cTn>
                              </p:par>
                              <p:par>
                                <p:cTn id="192" presetID="42" presetClass="path" presetSubtype="0" accel="50000" decel="50000" fill="hold" nodeType="withEffect">
                                  <p:stCondLst>
                                    <p:cond delay="0"/>
                                  </p:stCondLst>
                                  <p:childTnLst>
                                    <p:animMotion origin="layout" path="M 0.00052 -0.00046 L 0.13763 0.0868 " pathEditMode="relative" rAng="0" ptsTypes="AA">
                                      <p:cBhvr>
                                        <p:cTn id="193" dur="2000" fill="hold"/>
                                        <p:tgtEl>
                                          <p:spTgt spid="235"/>
                                        </p:tgtEl>
                                        <p:attrNameLst>
                                          <p:attrName>ppt_x</p:attrName>
                                          <p:attrName>ppt_y</p:attrName>
                                        </p:attrNameLst>
                                      </p:cBhvr>
                                      <p:rCtr x="7331" y="4190"/>
                                    </p:animMotion>
                                  </p:childTnLst>
                                </p:cTn>
                              </p:par>
                              <p:par>
                                <p:cTn id="194" presetID="42" presetClass="path" presetSubtype="0" accel="50000" decel="50000" fill="hold" nodeType="withEffect">
                                  <p:stCondLst>
                                    <p:cond delay="0"/>
                                  </p:stCondLst>
                                  <p:childTnLst>
                                    <p:animMotion origin="layout" path="M -1.875E-6 -1.48148E-6 L -0.00104 0.18866 " pathEditMode="relative" rAng="0" ptsTypes="AA">
                                      <p:cBhvr>
                                        <p:cTn id="195" dur="2000" fill="hold"/>
                                        <p:tgtEl>
                                          <p:spTgt spid="239"/>
                                        </p:tgtEl>
                                        <p:attrNameLst>
                                          <p:attrName>ppt_x</p:attrName>
                                          <p:attrName>ppt_y</p:attrName>
                                        </p:attrNameLst>
                                      </p:cBhvr>
                                      <p:rCtr x="-52" y="9421"/>
                                    </p:animMotion>
                                  </p:childTnLst>
                                </p:cTn>
                              </p:par>
                            </p:childTnLst>
                          </p:cTn>
                        </p:par>
                        <p:par>
                          <p:cTn id="196" fill="hold">
                            <p:stCondLst>
                              <p:cond delay="17000"/>
                            </p:stCondLst>
                            <p:childTnLst>
                              <p:par>
                                <p:cTn id="197" presetID="10" presetClass="exit" presetSubtype="0" fill="hold" nodeType="afterEffect">
                                  <p:stCondLst>
                                    <p:cond delay="0"/>
                                  </p:stCondLst>
                                  <p:childTnLst>
                                    <p:animEffect transition="out" filter="fade">
                                      <p:cBhvr>
                                        <p:cTn id="198" dur="500"/>
                                        <p:tgtEl>
                                          <p:spTgt spid="243"/>
                                        </p:tgtEl>
                                      </p:cBhvr>
                                    </p:animEffect>
                                    <p:set>
                                      <p:cBhvr>
                                        <p:cTn id="199" dur="1" fill="hold">
                                          <p:stCondLst>
                                            <p:cond delay="499"/>
                                          </p:stCondLst>
                                        </p:cTn>
                                        <p:tgtEl>
                                          <p:spTgt spid="243"/>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247"/>
                                        </p:tgtEl>
                                      </p:cBhvr>
                                    </p:animEffect>
                                    <p:set>
                                      <p:cBhvr>
                                        <p:cTn id="202" dur="1" fill="hold">
                                          <p:stCondLst>
                                            <p:cond delay="499"/>
                                          </p:stCondLst>
                                        </p:cTn>
                                        <p:tgtEl>
                                          <p:spTgt spid="247"/>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235"/>
                                        </p:tgtEl>
                                      </p:cBhvr>
                                    </p:animEffect>
                                    <p:set>
                                      <p:cBhvr>
                                        <p:cTn id="205" dur="1" fill="hold">
                                          <p:stCondLst>
                                            <p:cond delay="499"/>
                                          </p:stCondLst>
                                        </p:cTn>
                                        <p:tgtEl>
                                          <p:spTgt spid="235"/>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239"/>
                                        </p:tgtEl>
                                      </p:cBhvr>
                                    </p:animEffect>
                                    <p:set>
                                      <p:cBhvr>
                                        <p:cTn id="208" dur="1" fill="hold">
                                          <p:stCondLst>
                                            <p:cond delay="499"/>
                                          </p:stCondLst>
                                        </p:cTn>
                                        <p:tgtEl>
                                          <p:spTgt spid="239"/>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373"/>
                                        </p:tgtEl>
                                        <p:attrNameLst>
                                          <p:attrName>style.visibility</p:attrName>
                                        </p:attrNameLst>
                                      </p:cBhvr>
                                      <p:to>
                                        <p:strVal val="visible"/>
                                      </p:to>
                                    </p:set>
                                    <p:animEffect transition="in" filter="fade">
                                      <p:cBhvr>
                                        <p:cTn id="211" dur="500"/>
                                        <p:tgtEl>
                                          <p:spTgt spid="373"/>
                                        </p:tgtEl>
                                      </p:cBhvr>
                                    </p:animEffect>
                                  </p:childTnLst>
                                </p:cTn>
                              </p:par>
                              <p:par>
                                <p:cTn id="212" presetID="42" presetClass="path" presetSubtype="0" accel="50000" decel="50000" fill="hold" nodeType="withEffect">
                                  <p:stCondLst>
                                    <p:cond delay="0"/>
                                  </p:stCondLst>
                                  <p:childTnLst>
                                    <p:animMotion origin="layout" path="M -4.79167E-6 -4.07407E-6 L -0.26549 0.00579 " pathEditMode="relative" rAng="0" ptsTypes="AA">
                                      <p:cBhvr>
                                        <p:cTn id="213" dur="2000" fill="hold"/>
                                        <p:tgtEl>
                                          <p:spTgt spid="373"/>
                                        </p:tgtEl>
                                        <p:attrNameLst>
                                          <p:attrName>ppt_x</p:attrName>
                                          <p:attrName>ppt_y</p:attrName>
                                        </p:attrNameLst>
                                      </p:cBhvr>
                                      <p:rCtr x="-14297" y="-46"/>
                                    </p:animMotion>
                                  </p:childTnLst>
                                </p:cTn>
                              </p:par>
                            </p:childTnLst>
                          </p:cTn>
                        </p:par>
                        <p:par>
                          <p:cTn id="214" fill="hold">
                            <p:stCondLst>
                              <p:cond delay="19000"/>
                            </p:stCondLst>
                            <p:childTnLst>
                              <p:par>
                                <p:cTn id="215" presetID="10" presetClass="exit" presetSubtype="0" fill="hold" nodeType="afterEffect">
                                  <p:stCondLst>
                                    <p:cond delay="0"/>
                                  </p:stCondLst>
                                  <p:childTnLst>
                                    <p:animEffect transition="out" filter="fade">
                                      <p:cBhvr>
                                        <p:cTn id="216" dur="500"/>
                                        <p:tgtEl>
                                          <p:spTgt spid="373"/>
                                        </p:tgtEl>
                                      </p:cBhvr>
                                    </p:animEffect>
                                    <p:set>
                                      <p:cBhvr>
                                        <p:cTn id="217" dur="1" fill="hold">
                                          <p:stCondLst>
                                            <p:cond delay="499"/>
                                          </p:stCondLst>
                                        </p:cTn>
                                        <p:tgtEl>
                                          <p:spTgt spid="373"/>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361">
                                            <p:txEl>
                                              <p:pRg st="0" end="0"/>
                                            </p:txEl>
                                          </p:spTgt>
                                        </p:tgtEl>
                                        <p:attrNameLst>
                                          <p:attrName>style.visibility</p:attrName>
                                        </p:attrNameLst>
                                      </p:cBhvr>
                                      <p:to>
                                        <p:strVal val="visible"/>
                                      </p:to>
                                    </p:set>
                                    <p:animEffect transition="in" filter="fade">
                                      <p:cBhvr>
                                        <p:cTn id="222" dur="500"/>
                                        <p:tgtEl>
                                          <p:spTgt spid="361">
                                            <p:txEl>
                                              <p:pRg st="0" end="0"/>
                                            </p:txEl>
                                          </p:spTgt>
                                        </p:tgtEl>
                                      </p:cBhvr>
                                    </p:animEffect>
                                  </p:childTnLst>
                                </p:cTn>
                              </p:par>
                              <p:par>
                                <p:cTn id="223" presetID="10" presetClass="entr" presetSubtype="0" fill="hold" nodeType="withEffect">
                                  <p:stCondLst>
                                    <p:cond delay="0"/>
                                  </p:stCondLst>
                                  <p:childTnLst>
                                    <p:set>
                                      <p:cBhvr>
                                        <p:cTn id="224" dur="1" fill="hold">
                                          <p:stCondLst>
                                            <p:cond delay="0"/>
                                          </p:stCondLst>
                                        </p:cTn>
                                        <p:tgtEl>
                                          <p:spTgt spid="381"/>
                                        </p:tgtEl>
                                        <p:attrNameLst>
                                          <p:attrName>style.visibility</p:attrName>
                                        </p:attrNameLst>
                                      </p:cBhvr>
                                      <p:to>
                                        <p:strVal val="visible"/>
                                      </p:to>
                                    </p:set>
                                    <p:animEffect transition="in" filter="fade">
                                      <p:cBhvr>
                                        <p:cTn id="225" dur="500"/>
                                        <p:tgtEl>
                                          <p:spTgt spid="381"/>
                                        </p:tgtEl>
                                      </p:cBhvr>
                                    </p:animEffect>
                                  </p:childTnLst>
                                </p:cTn>
                              </p:par>
                              <p:par>
                                <p:cTn id="226" presetID="42" presetClass="path" presetSubtype="0" accel="50000" decel="50000" fill="hold" nodeType="withEffect">
                                  <p:stCondLst>
                                    <p:cond delay="0"/>
                                  </p:stCondLst>
                                  <p:childTnLst>
                                    <p:animMotion origin="layout" path="M 0.01992 0.00509 L 0.28541 -0.00069 " pathEditMode="relative" rAng="0" ptsTypes="AA">
                                      <p:cBhvr>
                                        <p:cTn id="227" dur="2000" fill="hold"/>
                                        <p:tgtEl>
                                          <p:spTgt spid="381"/>
                                        </p:tgtEl>
                                        <p:attrNameLst>
                                          <p:attrName>ppt_x</p:attrName>
                                          <p:attrName>ppt_y</p:attrName>
                                        </p:attrNameLst>
                                      </p:cBhvr>
                                      <p:rCtr x="13242" y="-347"/>
                                    </p:animMotion>
                                  </p:childTnLst>
                                </p:cTn>
                              </p:par>
                            </p:childTnLst>
                          </p:cTn>
                        </p:par>
                        <p:par>
                          <p:cTn id="228" fill="hold">
                            <p:stCondLst>
                              <p:cond delay="2000"/>
                            </p:stCondLst>
                            <p:childTnLst>
                              <p:par>
                                <p:cTn id="229" presetID="10" presetClass="exit" presetSubtype="0" fill="hold" nodeType="afterEffect">
                                  <p:stCondLst>
                                    <p:cond delay="0"/>
                                  </p:stCondLst>
                                  <p:childTnLst>
                                    <p:animEffect transition="out" filter="fade">
                                      <p:cBhvr>
                                        <p:cTn id="230" dur="500"/>
                                        <p:tgtEl>
                                          <p:spTgt spid="381"/>
                                        </p:tgtEl>
                                      </p:cBhvr>
                                    </p:animEffect>
                                    <p:set>
                                      <p:cBhvr>
                                        <p:cTn id="231" dur="1" fill="hold">
                                          <p:stCondLst>
                                            <p:cond delay="499"/>
                                          </p:stCondLst>
                                        </p:cTn>
                                        <p:tgtEl>
                                          <p:spTgt spid="381"/>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1" nodeType="clickEffect">
                                  <p:stCondLst>
                                    <p:cond delay="0"/>
                                  </p:stCondLst>
                                  <p:childTnLst>
                                    <p:set>
                                      <p:cBhvr>
                                        <p:cTn id="235" dur="1" fill="hold">
                                          <p:stCondLst>
                                            <p:cond delay="0"/>
                                          </p:stCondLst>
                                        </p:cTn>
                                        <p:tgtEl>
                                          <p:spTgt spid="360"/>
                                        </p:tgtEl>
                                        <p:attrNameLst>
                                          <p:attrName>style.visibility</p:attrName>
                                        </p:attrNameLst>
                                      </p:cBhvr>
                                      <p:to>
                                        <p:strVal val="visible"/>
                                      </p:to>
                                    </p:set>
                                    <p:animEffect transition="in" filter="fade">
                                      <p:cBhvr>
                                        <p:cTn id="236" dur="500"/>
                                        <p:tgtEl>
                                          <p:spTgt spid="360"/>
                                        </p:tgtEl>
                                      </p:cBhvr>
                                    </p:animEffect>
                                  </p:childTnLst>
                                </p:cTn>
                              </p:par>
                              <p:par>
                                <p:cTn id="237" presetID="10" presetClass="exit" presetSubtype="0" fill="hold" grpId="0" nodeType="withEffect">
                                  <p:stCondLst>
                                    <p:cond delay="0"/>
                                  </p:stCondLst>
                                  <p:childTnLst>
                                    <p:animEffect transition="out" filter="fade">
                                      <p:cBhvr>
                                        <p:cTn id="238" dur="500"/>
                                        <p:tgtEl>
                                          <p:spTgt spid="370"/>
                                        </p:tgtEl>
                                      </p:cBhvr>
                                    </p:animEffect>
                                    <p:set>
                                      <p:cBhvr>
                                        <p:cTn id="239" dur="1" fill="hold">
                                          <p:stCondLst>
                                            <p:cond delay="499"/>
                                          </p:stCondLst>
                                        </p:cTn>
                                        <p:tgtEl>
                                          <p:spTgt spid="370"/>
                                        </p:tgtEl>
                                        <p:attrNameLst>
                                          <p:attrName>style.visibility</p:attrName>
                                        </p:attrNameLst>
                                      </p:cBhvr>
                                      <p:to>
                                        <p:strVal val="hidden"/>
                                      </p:to>
                                    </p:set>
                                  </p:childTnLst>
                                </p:cTn>
                              </p:par>
                              <p:par>
                                <p:cTn id="240" presetID="10" presetClass="entr" presetSubtype="0" fill="hold" grpId="0" nodeType="withEffect">
                                  <p:stCondLst>
                                    <p:cond delay="0"/>
                                  </p:stCondLst>
                                  <p:childTnLst>
                                    <p:set>
                                      <p:cBhvr>
                                        <p:cTn id="241" dur="1" fill="hold">
                                          <p:stCondLst>
                                            <p:cond delay="0"/>
                                          </p:stCondLst>
                                        </p:cTn>
                                        <p:tgtEl>
                                          <p:spTgt spid="361">
                                            <p:txEl>
                                              <p:pRg st="1" end="1"/>
                                            </p:txEl>
                                          </p:spTgt>
                                        </p:tgtEl>
                                        <p:attrNameLst>
                                          <p:attrName>style.visibility</p:attrName>
                                        </p:attrNameLst>
                                      </p:cBhvr>
                                      <p:to>
                                        <p:strVal val="visible"/>
                                      </p:to>
                                    </p:set>
                                    <p:animEffect transition="in" filter="fade">
                                      <p:cBhvr>
                                        <p:cTn id="242" dur="500"/>
                                        <p:tgtEl>
                                          <p:spTgt spid="361">
                                            <p:txEl>
                                              <p:pRg st="1" end="1"/>
                                            </p:txEl>
                                          </p:spTgt>
                                        </p:tgtEl>
                                      </p:cBhvr>
                                    </p:animEffect>
                                  </p:childTnLst>
                                </p:cTn>
                              </p:par>
                            </p:childTnLst>
                          </p:cTn>
                        </p:par>
                        <p:par>
                          <p:cTn id="243" fill="hold">
                            <p:stCondLst>
                              <p:cond delay="500"/>
                            </p:stCondLst>
                            <p:childTnLst>
                              <p:par>
                                <p:cTn id="244" presetID="10" presetClass="entr" presetSubtype="0" fill="hold" nodeType="afterEffect">
                                  <p:stCondLst>
                                    <p:cond delay="1250"/>
                                  </p:stCondLst>
                                  <p:childTnLst>
                                    <p:set>
                                      <p:cBhvr>
                                        <p:cTn id="245" dur="1" fill="hold">
                                          <p:stCondLst>
                                            <p:cond delay="0"/>
                                          </p:stCondLst>
                                        </p:cTn>
                                        <p:tgtEl>
                                          <p:spTgt spid="386"/>
                                        </p:tgtEl>
                                        <p:attrNameLst>
                                          <p:attrName>style.visibility</p:attrName>
                                        </p:attrNameLst>
                                      </p:cBhvr>
                                      <p:to>
                                        <p:strVal val="visible"/>
                                      </p:to>
                                    </p:set>
                                    <p:animEffect transition="in" filter="fade">
                                      <p:cBhvr>
                                        <p:cTn id="246" dur="500"/>
                                        <p:tgtEl>
                                          <p:spTgt spid="386"/>
                                        </p:tgtEl>
                                      </p:cBhvr>
                                    </p:animEffect>
                                  </p:childTnLst>
                                </p:cTn>
                              </p:par>
                            </p:childTnLst>
                          </p:cTn>
                        </p:par>
                        <p:par>
                          <p:cTn id="247" fill="hold">
                            <p:stCondLst>
                              <p:cond delay="2250"/>
                            </p:stCondLst>
                            <p:childTnLst>
                              <p:par>
                                <p:cTn id="248" presetID="42" presetClass="path" presetSubtype="0" accel="50000" decel="50000" fill="hold" nodeType="afterEffect">
                                  <p:stCondLst>
                                    <p:cond delay="0"/>
                                  </p:stCondLst>
                                  <p:childTnLst>
                                    <p:animMotion origin="layout" path="M -3.95833E-6 1.48148E-6 L -0.26497 0.00509 " pathEditMode="relative" rAng="0" ptsTypes="AA">
                                      <p:cBhvr>
                                        <p:cTn id="249" dur="2000" fill="hold"/>
                                        <p:tgtEl>
                                          <p:spTgt spid="386"/>
                                        </p:tgtEl>
                                        <p:attrNameLst>
                                          <p:attrName>ppt_x</p:attrName>
                                          <p:attrName>ppt_y</p:attrName>
                                        </p:attrNameLst>
                                      </p:cBhvr>
                                      <p:rCtr x="-14245" y="-93"/>
                                    </p:animMotion>
                                  </p:childTnLst>
                                </p:cTn>
                              </p:par>
                            </p:childTnLst>
                          </p:cTn>
                        </p:par>
                        <p:par>
                          <p:cTn id="250" fill="hold">
                            <p:stCondLst>
                              <p:cond delay="4250"/>
                            </p:stCondLst>
                            <p:childTnLst>
                              <p:par>
                                <p:cTn id="251" presetID="10" presetClass="exit" presetSubtype="0" fill="hold" nodeType="afterEffect">
                                  <p:stCondLst>
                                    <p:cond delay="0"/>
                                  </p:stCondLst>
                                  <p:childTnLst>
                                    <p:animEffect transition="out" filter="fade">
                                      <p:cBhvr>
                                        <p:cTn id="252" dur="500"/>
                                        <p:tgtEl>
                                          <p:spTgt spid="386"/>
                                        </p:tgtEl>
                                      </p:cBhvr>
                                    </p:animEffect>
                                    <p:set>
                                      <p:cBhvr>
                                        <p:cTn id="253" dur="1" fill="hold">
                                          <p:stCondLst>
                                            <p:cond delay="499"/>
                                          </p:stCondLst>
                                        </p:cTn>
                                        <p:tgtEl>
                                          <p:spTgt spid="386"/>
                                        </p:tgtEl>
                                        <p:attrNameLst>
                                          <p:attrName>style.visibility</p:attrName>
                                        </p:attrNameLst>
                                      </p:cBhvr>
                                      <p:to>
                                        <p:strVal val="hidden"/>
                                      </p:to>
                                    </p:set>
                                  </p:childTnLst>
                                </p:cTn>
                              </p:par>
                            </p:childTnLst>
                          </p:cTn>
                        </p:par>
                        <p:par>
                          <p:cTn id="254" fill="hold">
                            <p:stCondLst>
                              <p:cond delay="4750"/>
                            </p:stCondLst>
                            <p:childTnLst>
                              <p:par>
                                <p:cTn id="255" presetID="10" presetClass="entr" presetSubtype="0" fill="hold" nodeType="afterEffect">
                                  <p:stCondLst>
                                    <p:cond delay="0"/>
                                  </p:stCondLst>
                                  <p:childTnLst>
                                    <p:set>
                                      <p:cBhvr>
                                        <p:cTn id="256" dur="1" fill="hold">
                                          <p:stCondLst>
                                            <p:cond delay="0"/>
                                          </p:stCondLst>
                                        </p:cTn>
                                        <p:tgtEl>
                                          <p:spTgt spid="386"/>
                                        </p:tgtEl>
                                        <p:attrNameLst>
                                          <p:attrName>style.visibility</p:attrName>
                                        </p:attrNameLst>
                                      </p:cBhvr>
                                      <p:to>
                                        <p:strVal val="visible"/>
                                      </p:to>
                                    </p:set>
                                    <p:animEffect transition="in" filter="fade">
                                      <p:cBhvr>
                                        <p:cTn id="257" dur="500"/>
                                        <p:tgtEl>
                                          <p:spTgt spid="386"/>
                                        </p:tgtEl>
                                      </p:cBhvr>
                                    </p:animEffect>
                                  </p:childTnLst>
                                </p:cTn>
                              </p:par>
                            </p:childTnLst>
                          </p:cTn>
                        </p:par>
                        <p:par>
                          <p:cTn id="258" fill="hold">
                            <p:stCondLst>
                              <p:cond delay="5250"/>
                            </p:stCondLst>
                            <p:childTnLst>
                              <p:par>
                                <p:cTn id="259" presetID="42" presetClass="path" presetSubtype="0" accel="50000" decel="50000" fill="hold" nodeType="afterEffect">
                                  <p:stCondLst>
                                    <p:cond delay="0"/>
                                  </p:stCondLst>
                                  <p:childTnLst>
                                    <p:animMotion origin="layout" path="M -0.26498 0.00509 L 0.00612 1.48148E-6 " pathEditMode="relative" rAng="0" ptsTypes="AA">
                                      <p:cBhvr>
                                        <p:cTn id="260" dur="2000" fill="hold"/>
                                        <p:tgtEl>
                                          <p:spTgt spid="386"/>
                                        </p:tgtEl>
                                        <p:attrNameLst>
                                          <p:attrName>ppt_x</p:attrName>
                                          <p:attrName>ppt_y</p:attrName>
                                        </p:attrNameLst>
                                      </p:cBhvr>
                                      <p:rCtr x="14362" y="-23"/>
                                    </p:animMotion>
                                  </p:childTnLst>
                                </p:cTn>
                              </p:par>
                            </p:childTnLst>
                          </p:cTn>
                        </p:par>
                        <p:par>
                          <p:cTn id="261" fill="hold">
                            <p:stCondLst>
                              <p:cond delay="7250"/>
                            </p:stCondLst>
                            <p:childTnLst>
                              <p:par>
                                <p:cTn id="262" presetID="10" presetClass="exit" presetSubtype="0" fill="hold" nodeType="afterEffect">
                                  <p:stCondLst>
                                    <p:cond delay="0"/>
                                  </p:stCondLst>
                                  <p:childTnLst>
                                    <p:animEffect transition="out" filter="fade">
                                      <p:cBhvr>
                                        <p:cTn id="263" dur="500"/>
                                        <p:tgtEl>
                                          <p:spTgt spid="386"/>
                                        </p:tgtEl>
                                      </p:cBhvr>
                                    </p:animEffect>
                                    <p:set>
                                      <p:cBhvr>
                                        <p:cTn id="264" dur="1" fill="hold">
                                          <p:stCondLst>
                                            <p:cond delay="499"/>
                                          </p:stCondLst>
                                        </p:cTn>
                                        <p:tgtEl>
                                          <p:spTgt spid="386"/>
                                        </p:tgtEl>
                                        <p:attrNameLst>
                                          <p:attrName>style.visibility</p:attrName>
                                        </p:attrNameLst>
                                      </p:cBhvr>
                                      <p:to>
                                        <p:strVal val="hidden"/>
                                      </p:to>
                                    </p:set>
                                  </p:childTnLst>
                                </p:cTn>
                              </p:par>
                            </p:childTnLst>
                          </p:cTn>
                        </p:par>
                      </p:childTnLst>
                    </p:cTn>
                  </p:par>
                  <p:par>
                    <p:cTn id="265" fill="hold">
                      <p:stCondLst>
                        <p:cond delay="indefinite"/>
                      </p:stCondLst>
                      <p:childTnLst>
                        <p:par>
                          <p:cTn id="266" fill="hold">
                            <p:stCondLst>
                              <p:cond delay="0"/>
                            </p:stCondLst>
                            <p:childTnLst>
                              <p:par>
                                <p:cTn id="267" presetID="10" presetClass="entr" presetSubtype="0" fill="hold" grpId="0" nodeType="clickEffect">
                                  <p:stCondLst>
                                    <p:cond delay="0"/>
                                  </p:stCondLst>
                                  <p:childTnLst>
                                    <p:set>
                                      <p:cBhvr>
                                        <p:cTn id="268" dur="1" fill="hold">
                                          <p:stCondLst>
                                            <p:cond delay="0"/>
                                          </p:stCondLst>
                                        </p:cTn>
                                        <p:tgtEl>
                                          <p:spTgt spid="361">
                                            <p:txEl>
                                              <p:pRg st="2" end="2"/>
                                            </p:txEl>
                                          </p:spTgt>
                                        </p:tgtEl>
                                        <p:attrNameLst>
                                          <p:attrName>style.visibility</p:attrName>
                                        </p:attrNameLst>
                                      </p:cBhvr>
                                      <p:to>
                                        <p:strVal val="visible"/>
                                      </p:to>
                                    </p:set>
                                    <p:animEffect transition="in" filter="fade">
                                      <p:cBhvr>
                                        <p:cTn id="269" dur="500"/>
                                        <p:tgtEl>
                                          <p:spTgt spid="361">
                                            <p:txEl>
                                              <p:pRg st="2" end="2"/>
                                            </p:txEl>
                                          </p:spTgt>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385"/>
                                        </p:tgtEl>
                                        <p:attrNameLst>
                                          <p:attrName>style.visibility</p:attrName>
                                        </p:attrNameLst>
                                      </p:cBhvr>
                                      <p:to>
                                        <p:strVal val="visible"/>
                                      </p:to>
                                    </p:set>
                                    <p:animEffect transition="in" filter="fade">
                                      <p:cBhvr>
                                        <p:cTn id="272" dur="500"/>
                                        <p:tgtEl>
                                          <p:spTgt spid="385"/>
                                        </p:tgtEl>
                                      </p:cBhvr>
                                    </p:animEffect>
                                  </p:childTnLst>
                                </p:cTn>
                              </p:par>
                              <p:par>
                                <p:cTn id="273" presetID="10" presetClass="exit" presetSubtype="0" fill="hold" grpId="0" nodeType="withEffect">
                                  <p:stCondLst>
                                    <p:cond delay="0"/>
                                  </p:stCondLst>
                                  <p:childTnLst>
                                    <p:animEffect transition="out" filter="fade">
                                      <p:cBhvr>
                                        <p:cTn id="274" dur="500"/>
                                        <p:tgtEl>
                                          <p:spTgt spid="360"/>
                                        </p:tgtEl>
                                      </p:cBhvr>
                                    </p:animEffect>
                                    <p:set>
                                      <p:cBhvr>
                                        <p:cTn id="275" dur="1" fill="hold">
                                          <p:stCondLst>
                                            <p:cond delay="499"/>
                                          </p:stCondLst>
                                        </p:cTn>
                                        <p:tgtEl>
                                          <p:spTgt spid="360"/>
                                        </p:tgtEl>
                                        <p:attrNameLst>
                                          <p:attrName>style.visibility</p:attrName>
                                        </p:attrNameLst>
                                      </p:cBhvr>
                                      <p:to>
                                        <p:strVal val="hidden"/>
                                      </p:to>
                                    </p:set>
                                  </p:childTnLst>
                                </p:cTn>
                              </p:par>
                              <p:par>
                                <p:cTn id="276" presetID="10" presetClass="entr" presetSubtype="0" fill="hold" nodeType="withEffect">
                                  <p:stCondLst>
                                    <p:cond delay="0"/>
                                  </p:stCondLst>
                                  <p:childTnLst>
                                    <p:set>
                                      <p:cBhvr>
                                        <p:cTn id="277" dur="1" fill="hold">
                                          <p:stCondLst>
                                            <p:cond delay="0"/>
                                          </p:stCondLst>
                                        </p:cTn>
                                        <p:tgtEl>
                                          <p:spTgt spid="377"/>
                                        </p:tgtEl>
                                        <p:attrNameLst>
                                          <p:attrName>style.visibility</p:attrName>
                                        </p:attrNameLst>
                                      </p:cBhvr>
                                      <p:to>
                                        <p:strVal val="visible"/>
                                      </p:to>
                                    </p:set>
                                    <p:animEffect transition="in" filter="fade">
                                      <p:cBhvr>
                                        <p:cTn id="278" dur="500"/>
                                        <p:tgtEl>
                                          <p:spTgt spid="377"/>
                                        </p:tgtEl>
                                      </p:cBhvr>
                                    </p:animEffect>
                                  </p:childTnLst>
                                </p:cTn>
                              </p:par>
                            </p:childTnLst>
                          </p:cTn>
                        </p:par>
                        <p:par>
                          <p:cTn id="279" fill="hold">
                            <p:stCondLst>
                              <p:cond delay="500"/>
                            </p:stCondLst>
                            <p:childTnLst>
                              <p:par>
                                <p:cTn id="280" presetID="42" presetClass="path" presetSubtype="0" accel="50000" decel="50000" fill="hold" nodeType="afterEffect">
                                  <p:stCondLst>
                                    <p:cond delay="0"/>
                                  </p:stCondLst>
                                  <p:childTnLst>
                                    <p:animMotion origin="layout" path="M -4.79167E-6 1.48148E-6 L -0.26549 0.00509 " pathEditMode="relative" rAng="0" ptsTypes="AA">
                                      <p:cBhvr>
                                        <p:cTn id="281" dur="2000" fill="hold"/>
                                        <p:tgtEl>
                                          <p:spTgt spid="377"/>
                                        </p:tgtEl>
                                        <p:attrNameLst>
                                          <p:attrName>ppt_x</p:attrName>
                                          <p:attrName>ppt_y</p:attrName>
                                        </p:attrNameLst>
                                      </p:cBhvr>
                                      <p:rCtr x="-14271" y="23"/>
                                    </p:animMotion>
                                  </p:childTnLst>
                                </p:cTn>
                              </p:par>
                            </p:childTnLst>
                          </p:cTn>
                        </p:par>
                        <p:par>
                          <p:cTn id="282" fill="hold">
                            <p:stCondLst>
                              <p:cond delay="2500"/>
                            </p:stCondLst>
                            <p:childTnLst>
                              <p:par>
                                <p:cTn id="283" presetID="10" presetClass="exit" presetSubtype="0" fill="hold" nodeType="afterEffect">
                                  <p:stCondLst>
                                    <p:cond delay="0"/>
                                  </p:stCondLst>
                                  <p:childTnLst>
                                    <p:animEffect transition="out" filter="fade">
                                      <p:cBhvr>
                                        <p:cTn id="284" dur="500"/>
                                        <p:tgtEl>
                                          <p:spTgt spid="377"/>
                                        </p:tgtEl>
                                      </p:cBhvr>
                                    </p:animEffect>
                                    <p:set>
                                      <p:cBhvr>
                                        <p:cTn id="285" dur="1" fill="hold">
                                          <p:stCondLst>
                                            <p:cond delay="499"/>
                                          </p:stCondLst>
                                        </p:cTn>
                                        <p:tgtEl>
                                          <p:spTgt spid="3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uiExpand="1" build="p"/>
      <p:bldP spid="360" grpId="0"/>
      <p:bldP spid="360" grpId="1"/>
      <p:bldP spid="361" grpId="0" uiExpand="1" build="p"/>
      <p:bldP spid="370" grpId="0"/>
      <p:bldP spid="3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744" y="8064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Демонстрация</a:t>
            </a:r>
            <a:r>
              <a:rPr lang="en-US" sz="3600" dirty="0">
                <a:solidFill>
                  <a:schemeClr val="bg1"/>
                </a:solidFill>
                <a:latin typeface="+mj-lt"/>
              </a:rPr>
              <a:t>: </a:t>
            </a:r>
            <a:r>
              <a:rPr lang="ru-RU" sz="3600" dirty="0">
                <a:solidFill>
                  <a:schemeClr val="bg1"/>
                </a:solidFill>
                <a:latin typeface="+mj-lt"/>
              </a:rPr>
              <a:t>установка роли сервера </a:t>
            </a:r>
            <a:r>
              <a:rPr lang="en-US" sz="3600" dirty="0">
                <a:solidFill>
                  <a:schemeClr val="bg1"/>
                </a:solidFill>
                <a:latin typeface="+mj-lt"/>
              </a:rPr>
              <a:t>DHCP</a:t>
            </a:r>
          </a:p>
        </p:txBody>
      </p:sp>
      <p:sp>
        <p:nvSpPr>
          <p:cNvPr id="6" name="Text Placeholder 2"/>
          <p:cNvSpPr txBox="1">
            <a:spLocks/>
          </p:cNvSpPr>
          <p:nvPr/>
        </p:nvSpPr>
        <p:spPr bwMode="auto">
          <a:xfrm>
            <a:off x="500744" y="1331316"/>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marR="0" lvl="0" indent="0" algn="l" defTabSz="914400" rtl="0" eaLnBrk="1" fontAlgn="base" latinLnBrk="0" hangingPunct="1">
              <a:lnSpc>
                <a:spcPct val="100000"/>
              </a:lnSpc>
              <a:spcBef>
                <a:spcPts val="600"/>
              </a:spcBef>
              <a:spcAft>
                <a:spcPct val="0"/>
              </a:spcAft>
              <a:buClr>
                <a:srgbClr val="0070C0"/>
              </a:buClr>
              <a:buSzPct val="90000"/>
              <a:buNone/>
              <a:tabLst/>
              <a:defRPr/>
            </a:pPr>
            <a:r>
              <a:rPr lang="ru-RU" sz="2200" kern="0" dirty="0">
                <a:solidFill>
                  <a:srgbClr val="000000"/>
                </a:solidFill>
                <a:latin typeface="Arial" panose="020B0604020202020204" pitchFamily="34" charset="0"/>
                <a:cs typeface="Arial" panose="020B0604020202020204" pitchFamily="34" charset="0"/>
              </a:rPr>
              <a:t>В данной демонстрации, Вы увидите как:</a:t>
            </a:r>
          </a:p>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kumimoji="0" lang="ru-RU"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Устанавливать роль сервера </a:t>
            </a: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DHCP</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ru-RU"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Производить авторизацию</a:t>
            </a:r>
            <a:r>
              <a:rPr kumimoji="0" lang="ru-RU" sz="22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DHCP</a:t>
            </a:r>
            <a:r>
              <a:rPr lang="ru-RU" sz="2200" kern="0" dirty="0">
                <a:solidFill>
                  <a:srgbClr val="000000"/>
                </a:solidFill>
                <a:latin typeface="Arial" panose="020B0604020202020204" pitchFamily="34" charset="0"/>
                <a:cs typeface="Arial" panose="020B0604020202020204" pitchFamily="34" charset="0"/>
              </a:rPr>
              <a:t>-</a:t>
            </a:r>
            <a:r>
              <a:rPr kumimoji="0" lang="ru-RU" sz="22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сервера</a:t>
            </a:r>
            <a:endParaRPr kumimoji="0" lang="en-CA"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04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Прямоугольник: скругленные углы 99"/>
          <p:cNvSpPr/>
          <p:nvPr/>
        </p:nvSpPr>
        <p:spPr>
          <a:xfrm>
            <a:off x="4930850" y="5066951"/>
            <a:ext cx="5713881" cy="1680079"/>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99" name="Прямоугольник: скругленные углы 98"/>
          <p:cNvSpPr/>
          <p:nvPr/>
        </p:nvSpPr>
        <p:spPr>
          <a:xfrm>
            <a:off x="246490" y="1059122"/>
            <a:ext cx="6006281" cy="1722882"/>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5" name="TextBox 4"/>
          <p:cNvSpPr txBox="1"/>
          <p:nvPr/>
        </p:nvSpPr>
        <p:spPr>
          <a:xfrm>
            <a:off x="169363" y="78006"/>
            <a:ext cx="1192771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Взаимодействие </a:t>
            </a:r>
            <a:r>
              <a:rPr lang="en-US" sz="3600" dirty="0">
                <a:solidFill>
                  <a:schemeClr val="bg1"/>
                </a:solidFill>
                <a:latin typeface="+mj-lt"/>
              </a:rPr>
              <a:t>DHCP </a:t>
            </a:r>
            <a:r>
              <a:rPr lang="ru-RU" sz="3600" dirty="0">
                <a:solidFill>
                  <a:schemeClr val="bg1"/>
                </a:solidFill>
                <a:latin typeface="+mj-lt"/>
              </a:rPr>
              <a:t>с </a:t>
            </a:r>
            <a:r>
              <a:rPr lang="en-US" sz="3600" dirty="0">
                <a:solidFill>
                  <a:schemeClr val="bg1"/>
                </a:solidFill>
                <a:latin typeface="+mj-lt"/>
              </a:rPr>
              <a:t>DNS</a:t>
            </a:r>
            <a:endParaRPr lang="ru-RU" sz="3600" dirty="0">
              <a:solidFill>
                <a:schemeClr val="bg1"/>
              </a:solidFill>
              <a:latin typeface="+mj-lt"/>
            </a:endParaRPr>
          </a:p>
        </p:txBody>
      </p:sp>
      <p:sp>
        <p:nvSpPr>
          <p:cNvPr id="36" name="Content Placeholder 2"/>
          <p:cNvSpPr txBox="1">
            <a:spLocks/>
          </p:cNvSpPr>
          <p:nvPr/>
        </p:nvSpPr>
        <p:spPr>
          <a:xfrm>
            <a:off x="315600" y="1095946"/>
            <a:ext cx="6054932" cy="1626569"/>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1800"/>
              </a:spcBef>
              <a:buNone/>
            </a:pPr>
            <a:r>
              <a:rPr lang="ru-RU" sz="1400" b="1" dirty="0">
                <a:latin typeface="Arial" panose="020B0604020202020204" pitchFamily="34" charset="0"/>
                <a:cs typeface="Arial" panose="020B0604020202020204" pitchFamily="34" charset="0"/>
              </a:rPr>
              <a:t>DHCP может:</a:t>
            </a:r>
          </a:p>
          <a:p>
            <a:pPr lvl="1">
              <a:buFont typeface="Wingdings" panose="05000000000000000000" pitchFamily="2" charset="2"/>
              <a:buChar char="v"/>
            </a:pPr>
            <a:r>
              <a:rPr lang="ru-RU" sz="1400" dirty="0">
                <a:latin typeface="Arial" panose="020B0604020202020204" pitchFamily="34" charset="0"/>
                <a:cs typeface="Arial" panose="020B0604020202020204" pitchFamily="34" charset="0"/>
              </a:rPr>
              <a:t>Производить регистрацию записей клиента </a:t>
            </a: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в DNS-зоне</a:t>
            </a:r>
          </a:p>
          <a:p>
            <a:pPr lvl="1">
              <a:buFont typeface="Wingdings" panose="05000000000000000000" pitchFamily="2" charset="2"/>
              <a:buChar char="v"/>
            </a:pPr>
            <a:r>
              <a:rPr lang="ru-RU" sz="1400" dirty="0">
                <a:latin typeface="Arial" panose="020B0604020202020204" pitchFamily="34" charset="0"/>
                <a:cs typeface="Arial" panose="020B0604020202020204" pitchFamily="34" charset="0"/>
              </a:rPr>
              <a:t>Использовать DNS-протокол динамического обновления</a:t>
            </a:r>
            <a:endParaRPr lang="ru-RU" sz="1400" kern="0" dirty="0">
              <a:solidFill>
                <a:srgbClr val="000000"/>
              </a:solidFill>
              <a:latin typeface="Arial" panose="020B0604020202020204" pitchFamily="34" charset="0"/>
              <a:cs typeface="Arial" panose="020B0604020202020204" pitchFamily="34" charset="0"/>
            </a:endParaRPr>
          </a:p>
          <a:p>
            <a:pPr marL="0" lvl="1" indent="0">
              <a:buNone/>
            </a:pPr>
            <a:r>
              <a:rPr lang="ru-RU" sz="1400" dirty="0">
                <a:latin typeface="Arial" panose="020B0604020202020204" pitchFamily="34" charset="0"/>
                <a:cs typeface="Arial" panose="020B0604020202020204" pitchFamily="34" charset="0"/>
              </a:rPr>
              <a:t>*Для того, чтобы использовать безопасный </a:t>
            </a: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DNS-протокол динамического обновления, следует добавить DHCP-сервера в глобальную группы AD DS </a:t>
            </a:r>
            <a:r>
              <a:rPr lang="ru-RU" sz="1400" dirty="0" err="1">
                <a:latin typeface="Arial" panose="020B0604020202020204" pitchFamily="34" charset="0"/>
                <a:cs typeface="Arial" panose="020B0604020202020204" pitchFamily="34" charset="0"/>
              </a:rPr>
              <a:t>DnsUpdateProxy</a:t>
            </a:r>
            <a:endParaRPr lang="en-US" sz="1400" kern="0" dirty="0">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4508257" y="3148720"/>
            <a:ext cx="1436536"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DHCP-</a:t>
            </a:r>
            <a:r>
              <a:rPr lang="ru-RU" sz="1400" b="1" dirty="0">
                <a:latin typeface="Arial" panose="020B0604020202020204" pitchFamily="34" charset="0"/>
                <a:cs typeface="Arial" panose="020B0604020202020204" pitchFamily="34" charset="0"/>
              </a:rPr>
              <a:t>сервер</a:t>
            </a:r>
          </a:p>
        </p:txBody>
      </p:sp>
      <p:grpSp>
        <p:nvGrpSpPr>
          <p:cNvPr id="96" name="Группа 95"/>
          <p:cNvGrpSpPr/>
          <p:nvPr/>
        </p:nvGrpSpPr>
        <p:grpSpPr>
          <a:xfrm>
            <a:off x="335876" y="2793240"/>
            <a:ext cx="5194727" cy="3903843"/>
            <a:chOff x="335876" y="2793240"/>
            <a:chExt cx="5194727" cy="3903843"/>
          </a:xfrm>
        </p:grpSpPr>
        <p:pic>
          <p:nvPicPr>
            <p:cNvPr id="39" name="Рисунок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977" y="5431385"/>
              <a:ext cx="1222394" cy="1265698"/>
            </a:xfrm>
            <a:prstGeom prst="rect">
              <a:avLst/>
            </a:prstGeom>
          </p:spPr>
        </p:pic>
        <p:pic>
          <p:nvPicPr>
            <p:cNvPr id="40"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71" y="3475588"/>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2448" y="3513164"/>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Прямая со стрелкой 52"/>
            <p:cNvCxnSpPr/>
            <p:nvPr/>
          </p:nvCxnSpPr>
          <p:spPr>
            <a:xfrm>
              <a:off x="1421334" y="3851300"/>
              <a:ext cx="3484717" cy="6654"/>
            </a:xfrm>
            <a:prstGeom prst="straightConnector1">
              <a:avLst/>
            </a:prstGeom>
            <a:ln w="5715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4" name="Прямая со стрелкой 53"/>
            <p:cNvCxnSpPr/>
            <p:nvPr/>
          </p:nvCxnSpPr>
          <p:spPr>
            <a:xfrm>
              <a:off x="1452903" y="4114515"/>
              <a:ext cx="3466133" cy="9112"/>
            </a:xfrm>
            <a:prstGeom prst="straightConnector1">
              <a:avLst/>
            </a:prstGeom>
            <a:ln w="5715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5" name="Прямая со стрелкой 54"/>
            <p:cNvCxnSpPr/>
            <p:nvPr/>
          </p:nvCxnSpPr>
          <p:spPr>
            <a:xfrm flipV="1">
              <a:off x="1881371" y="4562644"/>
              <a:ext cx="2475899" cy="1282411"/>
            </a:xfrm>
            <a:prstGeom prst="straightConnector1">
              <a:avLst/>
            </a:prstGeom>
            <a:ln w="5715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8" name="Прямая со стрелкой 57"/>
            <p:cNvCxnSpPr/>
            <p:nvPr/>
          </p:nvCxnSpPr>
          <p:spPr>
            <a:xfrm flipV="1">
              <a:off x="2050493" y="4672732"/>
              <a:ext cx="2557013" cy="1315663"/>
            </a:xfrm>
            <a:prstGeom prst="straightConnector1">
              <a:avLst/>
            </a:prstGeom>
            <a:ln w="57150">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59" name="TextBox 58"/>
            <p:cNvSpPr txBox="1"/>
            <p:nvPr/>
          </p:nvSpPr>
          <p:spPr>
            <a:xfrm rot="19871986">
              <a:off x="3246837" y="5111783"/>
              <a:ext cx="1436536" cy="492443"/>
            </a:xfrm>
            <a:prstGeom prst="rect">
              <a:avLst/>
            </a:prstGeom>
            <a:noFill/>
          </p:spPr>
          <p:txBody>
            <a:bodyPr wrap="square" rtlCol="0">
              <a:spAutoFit/>
            </a:bodyPr>
            <a:lstStyle/>
            <a:p>
              <a:pPr algn="ctr"/>
              <a:r>
                <a:rPr lang="ru-RU" sz="1300" dirty="0">
                  <a:latin typeface="Arial" panose="020B0604020202020204" pitchFamily="34" charset="0"/>
                  <a:cs typeface="Arial" panose="020B0604020202020204" pitchFamily="34" charset="0"/>
                </a:rPr>
                <a:t>Запрос аренды </a:t>
              </a:r>
              <a:r>
                <a:rPr lang="en-US" sz="1300" dirty="0">
                  <a:latin typeface="Arial" panose="020B0604020202020204" pitchFamily="34" charset="0"/>
                  <a:cs typeface="Arial" panose="020B0604020202020204" pitchFamily="34" charset="0"/>
                </a:rPr>
                <a:t>IP-</a:t>
              </a:r>
              <a:r>
                <a:rPr lang="ru-RU" sz="1300" dirty="0">
                  <a:latin typeface="Arial" panose="020B0604020202020204" pitchFamily="34" charset="0"/>
                  <a:cs typeface="Arial" panose="020B0604020202020204" pitchFamily="34" charset="0"/>
                </a:rPr>
                <a:t>адреса</a:t>
              </a:r>
            </a:p>
          </p:txBody>
        </p:sp>
        <p:sp>
          <p:nvSpPr>
            <p:cNvPr id="60" name="Овал 59"/>
            <p:cNvSpPr/>
            <p:nvPr/>
          </p:nvSpPr>
          <p:spPr>
            <a:xfrm>
              <a:off x="3017849" y="5541732"/>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a:t>
              </a:r>
              <a:endParaRPr lang="ru-RU" sz="1200" dirty="0">
                <a:latin typeface="Arial" panose="020B0604020202020204" pitchFamily="34" charset="0"/>
                <a:cs typeface="Arial" panose="020B0604020202020204" pitchFamily="34" charset="0"/>
              </a:endParaRPr>
            </a:p>
          </p:txBody>
        </p:sp>
        <p:sp>
          <p:nvSpPr>
            <p:cNvPr id="61" name="Овал 60"/>
            <p:cNvSpPr/>
            <p:nvPr/>
          </p:nvSpPr>
          <p:spPr>
            <a:xfrm>
              <a:off x="1419815" y="5092024"/>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2</a:t>
              </a:r>
            </a:p>
          </p:txBody>
        </p:sp>
        <p:sp>
          <p:nvSpPr>
            <p:cNvPr id="62" name="TextBox 61"/>
            <p:cNvSpPr txBox="1"/>
            <p:nvPr/>
          </p:nvSpPr>
          <p:spPr>
            <a:xfrm rot="19990765">
              <a:off x="1490229" y="4957628"/>
              <a:ext cx="1711570" cy="492443"/>
            </a:xfrm>
            <a:prstGeom prst="rect">
              <a:avLst/>
            </a:prstGeom>
            <a:noFill/>
          </p:spPr>
          <p:txBody>
            <a:bodyPr wrap="square" rtlCol="0">
              <a:spAutoFit/>
            </a:bodyPr>
            <a:lstStyle/>
            <a:p>
              <a:pPr algn="ctr"/>
              <a:r>
                <a:rPr lang="ru-RU" sz="1300" dirty="0">
                  <a:latin typeface="Arial" panose="020B0604020202020204" pitchFamily="34" charset="0"/>
                  <a:cs typeface="Arial" panose="020B0604020202020204" pitchFamily="34" charset="0"/>
                </a:rPr>
                <a:t>Подтверждение аренды </a:t>
              </a:r>
              <a:r>
                <a:rPr lang="en-US" sz="1300" dirty="0">
                  <a:latin typeface="Arial" panose="020B0604020202020204" pitchFamily="34" charset="0"/>
                  <a:cs typeface="Arial" panose="020B0604020202020204" pitchFamily="34" charset="0"/>
                </a:rPr>
                <a:t>IP-</a:t>
              </a:r>
              <a:r>
                <a:rPr lang="ru-RU" sz="1300" dirty="0">
                  <a:latin typeface="Arial" panose="020B0604020202020204" pitchFamily="34" charset="0"/>
                  <a:cs typeface="Arial" panose="020B0604020202020204" pitchFamily="34" charset="0"/>
                </a:rPr>
                <a:t>адреса</a:t>
              </a:r>
            </a:p>
          </p:txBody>
        </p:sp>
        <p:sp>
          <p:nvSpPr>
            <p:cNvPr id="63" name="TextBox 62"/>
            <p:cNvSpPr txBox="1"/>
            <p:nvPr/>
          </p:nvSpPr>
          <p:spPr>
            <a:xfrm>
              <a:off x="2249132" y="3296782"/>
              <a:ext cx="2365338" cy="492443"/>
            </a:xfrm>
            <a:prstGeom prst="rect">
              <a:avLst/>
            </a:prstGeom>
            <a:noFill/>
          </p:spPr>
          <p:txBody>
            <a:bodyPr wrap="square" rtlCol="0">
              <a:spAutoFit/>
            </a:bodyPr>
            <a:lstStyle/>
            <a:p>
              <a:pPr algn="ctr"/>
              <a:r>
                <a:rPr lang="ru-RU" sz="1300" dirty="0">
                  <a:latin typeface="Arial" panose="020B0604020202020204" pitchFamily="34" charset="0"/>
                  <a:cs typeface="Arial" panose="020B0604020202020204" pitchFamily="34" charset="0"/>
                </a:rPr>
                <a:t>Динамическое изменение </a:t>
              </a:r>
              <a:r>
                <a:rPr lang="en-US" sz="1300" dirty="0">
                  <a:latin typeface="Arial" panose="020B0604020202020204" pitchFamily="34" charset="0"/>
                  <a:cs typeface="Arial" panose="020B0604020202020204" pitchFamily="34" charset="0"/>
                </a:rPr>
                <a:t>DNS </a:t>
              </a:r>
              <a:r>
                <a:rPr lang="ru-RU" sz="1300" dirty="0">
                  <a:latin typeface="Arial" panose="020B0604020202020204" pitchFamily="34" charset="0"/>
                  <a:cs typeface="Arial" panose="020B0604020202020204" pitchFamily="34" charset="0"/>
                </a:rPr>
                <a:t>имени хоста (А)</a:t>
              </a:r>
            </a:p>
          </p:txBody>
        </p:sp>
        <p:sp>
          <p:nvSpPr>
            <p:cNvPr id="64" name="Овал 63"/>
            <p:cNvSpPr/>
            <p:nvPr/>
          </p:nvSpPr>
          <p:spPr>
            <a:xfrm>
              <a:off x="2104172" y="3326099"/>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3</a:t>
              </a:r>
            </a:p>
          </p:txBody>
        </p:sp>
        <p:sp>
          <p:nvSpPr>
            <p:cNvPr id="65" name="TextBox 64"/>
            <p:cNvSpPr txBox="1"/>
            <p:nvPr/>
          </p:nvSpPr>
          <p:spPr>
            <a:xfrm>
              <a:off x="1642425" y="4227859"/>
              <a:ext cx="2545723" cy="492443"/>
            </a:xfrm>
            <a:prstGeom prst="rect">
              <a:avLst/>
            </a:prstGeom>
            <a:noFill/>
          </p:spPr>
          <p:txBody>
            <a:bodyPr wrap="square" rtlCol="0">
              <a:spAutoFit/>
            </a:bodyPr>
            <a:lstStyle/>
            <a:p>
              <a:pPr algn="ctr"/>
              <a:r>
                <a:rPr lang="ru-RU" sz="1300" dirty="0">
                  <a:latin typeface="Arial" panose="020B0604020202020204" pitchFamily="34" charset="0"/>
                  <a:cs typeface="Arial" panose="020B0604020202020204" pitchFamily="34" charset="0"/>
                </a:rPr>
                <a:t>Динамическое изменение </a:t>
              </a:r>
              <a:r>
                <a:rPr lang="en-US" sz="1300" dirty="0">
                  <a:latin typeface="Arial" panose="020B0604020202020204" pitchFamily="34" charset="0"/>
                  <a:cs typeface="Arial" panose="020B0604020202020204" pitchFamily="34" charset="0"/>
                </a:rPr>
                <a:t>DNS </a:t>
              </a:r>
              <a:r>
                <a:rPr lang="ru-RU" sz="1300" dirty="0">
                  <a:latin typeface="Arial" panose="020B0604020202020204" pitchFamily="34" charset="0"/>
                  <a:cs typeface="Arial" panose="020B0604020202020204" pitchFamily="34" charset="0"/>
                </a:rPr>
                <a:t>имени указателя (</a:t>
              </a:r>
              <a:r>
                <a:rPr lang="en-US" sz="1300" dirty="0">
                  <a:latin typeface="Arial" panose="020B0604020202020204" pitchFamily="34" charset="0"/>
                  <a:cs typeface="Arial" panose="020B0604020202020204" pitchFamily="34" charset="0"/>
                </a:rPr>
                <a:t>PRT</a:t>
              </a:r>
              <a:r>
                <a:rPr lang="ru-RU" sz="1300" dirty="0">
                  <a:latin typeface="Arial" panose="020B0604020202020204" pitchFamily="34" charset="0"/>
                  <a:cs typeface="Arial" panose="020B0604020202020204" pitchFamily="34" charset="0"/>
                </a:rPr>
                <a:t>)</a:t>
              </a:r>
            </a:p>
          </p:txBody>
        </p:sp>
        <p:sp>
          <p:nvSpPr>
            <p:cNvPr id="66" name="Овал 65"/>
            <p:cNvSpPr/>
            <p:nvPr/>
          </p:nvSpPr>
          <p:spPr>
            <a:xfrm>
              <a:off x="1523155" y="4299814"/>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4</a:t>
              </a:r>
              <a:endParaRPr lang="ru-RU" sz="1200" dirty="0">
                <a:latin typeface="Arial" panose="020B0604020202020204" pitchFamily="34" charset="0"/>
                <a:cs typeface="Arial" panose="020B0604020202020204" pitchFamily="34" charset="0"/>
              </a:endParaRPr>
            </a:p>
          </p:txBody>
        </p:sp>
        <p:sp>
          <p:nvSpPr>
            <p:cNvPr id="69" name="TextBox 68"/>
            <p:cNvSpPr txBox="1"/>
            <p:nvPr/>
          </p:nvSpPr>
          <p:spPr>
            <a:xfrm>
              <a:off x="335876" y="3176807"/>
              <a:ext cx="1436536"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DNS-</a:t>
              </a:r>
              <a:r>
                <a:rPr lang="ru-RU" sz="1400" b="1" dirty="0">
                  <a:latin typeface="Arial" panose="020B0604020202020204" pitchFamily="34" charset="0"/>
                  <a:cs typeface="Arial" panose="020B0604020202020204" pitchFamily="34" charset="0"/>
                </a:rPr>
                <a:t>сервер</a:t>
              </a:r>
            </a:p>
          </p:txBody>
        </p:sp>
        <p:sp>
          <p:nvSpPr>
            <p:cNvPr id="70" name="TextBox 69"/>
            <p:cNvSpPr txBox="1"/>
            <p:nvPr/>
          </p:nvSpPr>
          <p:spPr>
            <a:xfrm>
              <a:off x="1881371" y="6124814"/>
              <a:ext cx="1436536"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DHCP-</a:t>
              </a:r>
              <a:r>
                <a:rPr lang="ru-RU" sz="1400" b="1" dirty="0">
                  <a:latin typeface="Arial" panose="020B0604020202020204" pitchFamily="34" charset="0"/>
                  <a:cs typeface="Arial" panose="020B0604020202020204" pitchFamily="34" charset="0"/>
                </a:rPr>
                <a:t>клиент</a:t>
              </a:r>
            </a:p>
            <a:p>
              <a:pPr algn="ctr"/>
              <a:r>
                <a:rPr lang="ru-RU" sz="1400" b="1" dirty="0">
                  <a:latin typeface="Arial" panose="020B0604020202020204" pitchFamily="34" charset="0"/>
                  <a:cs typeface="Arial" panose="020B0604020202020204" pitchFamily="34" charset="0"/>
                </a:rPr>
                <a:t>«Имя хоста»</a:t>
              </a:r>
            </a:p>
          </p:txBody>
        </p:sp>
        <p:sp>
          <p:nvSpPr>
            <p:cNvPr id="88" name="TextBox 87"/>
            <p:cNvSpPr txBox="1"/>
            <p:nvPr/>
          </p:nvSpPr>
          <p:spPr>
            <a:xfrm>
              <a:off x="739006" y="2793240"/>
              <a:ext cx="4513020" cy="338554"/>
            </a:xfrm>
            <a:prstGeom prst="rect">
              <a:avLst/>
            </a:prstGeom>
            <a:noFill/>
          </p:spPr>
          <p:txBody>
            <a:bodyPr wrap="square" rtlCol="0">
              <a:spAutoFit/>
            </a:bodyPr>
            <a:lstStyle/>
            <a:p>
              <a:pPr algn="ctr"/>
              <a:r>
                <a:rPr lang="ru-RU" sz="1600" b="1" dirty="0">
                  <a:solidFill>
                    <a:srgbClr val="C00000"/>
                  </a:solidFill>
                  <a:latin typeface="Arial" panose="020B0604020202020204" pitchFamily="34" charset="0"/>
                  <a:cs typeface="Arial" panose="020B0604020202020204" pitchFamily="34" charset="0"/>
                </a:rPr>
                <a:t>Модифицированное поведение опции 081</a:t>
              </a:r>
            </a:p>
          </p:txBody>
        </p:sp>
      </p:grpSp>
      <p:grpSp>
        <p:nvGrpSpPr>
          <p:cNvPr id="95" name="Группа 94"/>
          <p:cNvGrpSpPr/>
          <p:nvPr/>
        </p:nvGrpSpPr>
        <p:grpSpPr>
          <a:xfrm>
            <a:off x="6252771" y="1108195"/>
            <a:ext cx="5465793" cy="3952539"/>
            <a:chOff x="6193486" y="1277306"/>
            <a:chExt cx="5465793" cy="3952539"/>
          </a:xfrm>
        </p:grpSpPr>
        <p:pic>
          <p:nvPicPr>
            <p:cNvPr id="42" name="Рисунок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3067" y="3819439"/>
              <a:ext cx="1222394" cy="1265698"/>
            </a:xfrm>
            <a:prstGeom prst="rect">
              <a:avLst/>
            </a:prstGeom>
          </p:spPr>
        </p:pic>
        <p:pic>
          <p:nvPicPr>
            <p:cNvPr id="43"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030" y="2188546"/>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descr="File-Application_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6054" y="2239955"/>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Прямая со стрелкой 9"/>
            <p:cNvCxnSpPr/>
            <p:nvPr/>
          </p:nvCxnSpPr>
          <p:spPr>
            <a:xfrm flipV="1">
              <a:off x="7647216" y="2696009"/>
              <a:ext cx="2385391" cy="15903"/>
            </a:xfrm>
            <a:prstGeom prst="straightConnector1">
              <a:avLst/>
            </a:prstGeom>
            <a:ln w="5715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52" name="Прямая со стрелкой 51"/>
            <p:cNvCxnSpPr/>
            <p:nvPr/>
          </p:nvCxnSpPr>
          <p:spPr>
            <a:xfrm>
              <a:off x="7451236" y="3176807"/>
              <a:ext cx="1040757" cy="1080535"/>
            </a:xfrm>
            <a:prstGeom prst="straightConnector1">
              <a:avLst/>
            </a:prstGeom>
            <a:ln w="5715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6" name="Прямая со стрелкой 55"/>
            <p:cNvCxnSpPr/>
            <p:nvPr/>
          </p:nvCxnSpPr>
          <p:spPr>
            <a:xfrm flipV="1">
              <a:off x="9202582" y="3113010"/>
              <a:ext cx="1211852" cy="1199506"/>
            </a:xfrm>
            <a:prstGeom prst="straightConnector1">
              <a:avLst/>
            </a:prstGeom>
            <a:ln w="5715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7" name="Прямая со стрелкой 56"/>
            <p:cNvCxnSpPr/>
            <p:nvPr/>
          </p:nvCxnSpPr>
          <p:spPr>
            <a:xfrm flipV="1">
              <a:off x="9428440" y="3264821"/>
              <a:ext cx="1208334" cy="1139502"/>
            </a:xfrm>
            <a:prstGeom prst="straightConnector1">
              <a:avLst/>
            </a:prstGeom>
            <a:ln w="57150">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77" name="TextBox 76"/>
            <p:cNvSpPr txBox="1"/>
            <p:nvPr/>
          </p:nvSpPr>
          <p:spPr>
            <a:xfrm>
              <a:off x="10222743" y="1882364"/>
              <a:ext cx="1436536"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DHCP-</a:t>
              </a:r>
              <a:r>
                <a:rPr lang="ru-RU" sz="1400" b="1" dirty="0">
                  <a:latin typeface="Arial" panose="020B0604020202020204" pitchFamily="34" charset="0"/>
                  <a:cs typeface="Arial" panose="020B0604020202020204" pitchFamily="34" charset="0"/>
                </a:rPr>
                <a:t>сервер</a:t>
              </a:r>
            </a:p>
          </p:txBody>
        </p:sp>
        <p:sp>
          <p:nvSpPr>
            <p:cNvPr id="78" name="TextBox 77"/>
            <p:cNvSpPr txBox="1"/>
            <p:nvPr/>
          </p:nvSpPr>
          <p:spPr>
            <a:xfrm>
              <a:off x="6193486" y="1809619"/>
              <a:ext cx="1436536"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DNS-</a:t>
              </a:r>
              <a:r>
                <a:rPr lang="ru-RU" sz="1400" b="1" dirty="0">
                  <a:latin typeface="Arial" panose="020B0604020202020204" pitchFamily="34" charset="0"/>
                  <a:cs typeface="Arial" panose="020B0604020202020204" pitchFamily="34" charset="0"/>
                </a:rPr>
                <a:t>сервер</a:t>
              </a:r>
            </a:p>
          </p:txBody>
        </p:sp>
        <p:sp>
          <p:nvSpPr>
            <p:cNvPr id="79" name="TextBox 78"/>
            <p:cNvSpPr txBox="1"/>
            <p:nvPr/>
          </p:nvSpPr>
          <p:spPr>
            <a:xfrm rot="18912401">
              <a:off x="9781528" y="3642533"/>
              <a:ext cx="1436536" cy="492443"/>
            </a:xfrm>
            <a:prstGeom prst="rect">
              <a:avLst/>
            </a:prstGeom>
            <a:noFill/>
          </p:spPr>
          <p:txBody>
            <a:bodyPr wrap="square" rtlCol="0">
              <a:spAutoFit/>
            </a:bodyPr>
            <a:lstStyle/>
            <a:p>
              <a:pPr algn="ctr"/>
              <a:r>
                <a:rPr lang="ru-RU" sz="1300" dirty="0">
                  <a:latin typeface="Arial" panose="020B0604020202020204" pitchFamily="34" charset="0"/>
                  <a:cs typeface="Arial" panose="020B0604020202020204" pitchFamily="34" charset="0"/>
                </a:rPr>
                <a:t>Запрос аренды </a:t>
              </a:r>
              <a:r>
                <a:rPr lang="en-US" sz="1300" dirty="0">
                  <a:latin typeface="Arial" panose="020B0604020202020204" pitchFamily="34" charset="0"/>
                  <a:cs typeface="Arial" panose="020B0604020202020204" pitchFamily="34" charset="0"/>
                </a:rPr>
                <a:t>IP-</a:t>
              </a:r>
              <a:r>
                <a:rPr lang="ru-RU" sz="1300" dirty="0">
                  <a:latin typeface="Arial" panose="020B0604020202020204" pitchFamily="34" charset="0"/>
                  <a:cs typeface="Arial" panose="020B0604020202020204" pitchFamily="34" charset="0"/>
                </a:rPr>
                <a:t>адреса</a:t>
              </a:r>
            </a:p>
          </p:txBody>
        </p:sp>
        <p:sp>
          <p:nvSpPr>
            <p:cNvPr id="80" name="Овал 79"/>
            <p:cNvSpPr/>
            <p:nvPr/>
          </p:nvSpPr>
          <p:spPr>
            <a:xfrm>
              <a:off x="9748484" y="4270872"/>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a:t>
              </a:r>
              <a:endParaRPr lang="ru-RU" sz="1200" dirty="0">
                <a:latin typeface="Arial" panose="020B0604020202020204" pitchFamily="34" charset="0"/>
                <a:cs typeface="Arial" panose="020B0604020202020204" pitchFamily="34" charset="0"/>
              </a:endParaRPr>
            </a:p>
          </p:txBody>
        </p:sp>
        <p:sp>
          <p:nvSpPr>
            <p:cNvPr id="81" name="TextBox 80"/>
            <p:cNvSpPr txBox="1"/>
            <p:nvPr/>
          </p:nvSpPr>
          <p:spPr>
            <a:xfrm>
              <a:off x="7356199" y="4922068"/>
              <a:ext cx="300581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DHCP-</a:t>
              </a:r>
              <a:r>
                <a:rPr lang="ru-RU" sz="1400" b="1" dirty="0">
                  <a:latin typeface="Arial" panose="020B0604020202020204" pitchFamily="34" charset="0"/>
                  <a:cs typeface="Arial" panose="020B0604020202020204" pitchFamily="34" charset="0"/>
                </a:rPr>
                <a:t>клиент</a:t>
              </a:r>
              <a:r>
                <a:rPr lang="en-US" sz="1400" b="1" dirty="0">
                  <a:latin typeface="Arial" panose="020B0604020202020204" pitchFamily="34" charset="0"/>
                  <a:cs typeface="Arial" panose="020B0604020202020204" pitchFamily="34" charset="0"/>
                </a:rPr>
                <a:t> </a:t>
              </a:r>
              <a:r>
                <a:rPr lang="ru-RU" sz="1400" b="1" dirty="0">
                  <a:latin typeface="Arial" panose="020B0604020202020204" pitchFamily="34" charset="0"/>
                  <a:cs typeface="Arial" panose="020B0604020202020204" pitchFamily="34" charset="0"/>
                </a:rPr>
                <a:t>«Имя хоста»</a:t>
              </a:r>
            </a:p>
          </p:txBody>
        </p:sp>
        <p:sp>
          <p:nvSpPr>
            <p:cNvPr id="82" name="TextBox 81"/>
            <p:cNvSpPr txBox="1"/>
            <p:nvPr/>
          </p:nvSpPr>
          <p:spPr>
            <a:xfrm>
              <a:off x="6740647" y="3893467"/>
              <a:ext cx="1436536" cy="692497"/>
            </a:xfrm>
            <a:prstGeom prst="rect">
              <a:avLst/>
            </a:prstGeom>
            <a:noFill/>
          </p:spPr>
          <p:txBody>
            <a:bodyPr wrap="square" rtlCol="0">
              <a:spAutoFit/>
            </a:bodyPr>
            <a:lstStyle/>
            <a:p>
              <a:pPr algn="ctr"/>
              <a:r>
                <a:rPr lang="ru-RU" sz="1300" dirty="0">
                  <a:latin typeface="Arial" panose="020B0604020202020204" pitchFamily="34" charset="0"/>
                  <a:cs typeface="Arial" panose="020B0604020202020204" pitchFamily="34" charset="0"/>
                </a:rPr>
                <a:t>Динамическое изменение </a:t>
              </a:r>
              <a:r>
                <a:rPr lang="en-US" sz="1300" dirty="0">
                  <a:latin typeface="Arial" panose="020B0604020202020204" pitchFamily="34" charset="0"/>
                  <a:cs typeface="Arial" panose="020B0604020202020204" pitchFamily="34" charset="0"/>
                </a:rPr>
                <a:t>DNS </a:t>
              </a:r>
              <a:r>
                <a:rPr lang="ru-RU" sz="1300" dirty="0">
                  <a:latin typeface="Arial" panose="020B0604020202020204" pitchFamily="34" charset="0"/>
                  <a:cs typeface="Arial" panose="020B0604020202020204" pitchFamily="34" charset="0"/>
                </a:rPr>
                <a:t>имени хоста (А)</a:t>
              </a:r>
            </a:p>
          </p:txBody>
        </p:sp>
        <p:sp>
          <p:nvSpPr>
            <p:cNvPr id="83" name="Овал 82"/>
            <p:cNvSpPr/>
            <p:nvPr/>
          </p:nvSpPr>
          <p:spPr>
            <a:xfrm>
              <a:off x="6559206" y="3643930"/>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3</a:t>
              </a:r>
            </a:p>
          </p:txBody>
        </p:sp>
        <p:sp>
          <p:nvSpPr>
            <p:cNvPr id="84" name="Овал 83"/>
            <p:cNvSpPr/>
            <p:nvPr/>
          </p:nvSpPr>
          <p:spPr>
            <a:xfrm>
              <a:off x="8348086" y="3337988"/>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2</a:t>
              </a:r>
            </a:p>
          </p:txBody>
        </p:sp>
        <p:sp>
          <p:nvSpPr>
            <p:cNvPr id="85" name="TextBox 84"/>
            <p:cNvSpPr txBox="1"/>
            <p:nvPr/>
          </p:nvSpPr>
          <p:spPr>
            <a:xfrm rot="18972864">
              <a:off x="8838101" y="3195873"/>
              <a:ext cx="1711570" cy="492443"/>
            </a:xfrm>
            <a:prstGeom prst="rect">
              <a:avLst/>
            </a:prstGeom>
            <a:noFill/>
          </p:spPr>
          <p:txBody>
            <a:bodyPr wrap="square" rtlCol="0">
              <a:spAutoFit/>
            </a:bodyPr>
            <a:lstStyle/>
            <a:p>
              <a:pPr algn="ctr"/>
              <a:r>
                <a:rPr lang="ru-RU" sz="1300" dirty="0">
                  <a:latin typeface="Arial" panose="020B0604020202020204" pitchFamily="34" charset="0"/>
                  <a:cs typeface="Arial" panose="020B0604020202020204" pitchFamily="34" charset="0"/>
                </a:rPr>
                <a:t>Подтверждение аренды </a:t>
              </a:r>
              <a:r>
                <a:rPr lang="en-US" sz="1300" dirty="0">
                  <a:latin typeface="Arial" panose="020B0604020202020204" pitchFamily="34" charset="0"/>
                  <a:cs typeface="Arial" panose="020B0604020202020204" pitchFamily="34" charset="0"/>
                </a:rPr>
                <a:t>IP-</a:t>
              </a:r>
              <a:r>
                <a:rPr lang="ru-RU" sz="1300" dirty="0">
                  <a:latin typeface="Arial" panose="020B0604020202020204" pitchFamily="34" charset="0"/>
                  <a:cs typeface="Arial" panose="020B0604020202020204" pitchFamily="34" charset="0"/>
                </a:rPr>
                <a:t>адреса</a:t>
              </a:r>
            </a:p>
          </p:txBody>
        </p:sp>
        <p:sp>
          <p:nvSpPr>
            <p:cNvPr id="86" name="TextBox 85"/>
            <p:cNvSpPr txBox="1"/>
            <p:nvPr/>
          </p:nvSpPr>
          <p:spPr>
            <a:xfrm>
              <a:off x="7857927" y="1804733"/>
              <a:ext cx="2109804" cy="692497"/>
            </a:xfrm>
            <a:prstGeom prst="rect">
              <a:avLst/>
            </a:prstGeom>
            <a:noFill/>
          </p:spPr>
          <p:txBody>
            <a:bodyPr wrap="square" rtlCol="0">
              <a:spAutoFit/>
            </a:bodyPr>
            <a:lstStyle/>
            <a:p>
              <a:pPr algn="ctr"/>
              <a:r>
                <a:rPr lang="ru-RU" sz="1300" dirty="0">
                  <a:latin typeface="Arial" panose="020B0604020202020204" pitchFamily="34" charset="0"/>
                  <a:cs typeface="Arial" panose="020B0604020202020204" pitchFamily="34" charset="0"/>
                </a:rPr>
                <a:t>Динамическое изменение </a:t>
              </a:r>
              <a:r>
                <a:rPr lang="en-US" sz="1300" dirty="0">
                  <a:latin typeface="Arial" panose="020B0604020202020204" pitchFamily="34" charset="0"/>
                  <a:cs typeface="Arial" panose="020B0604020202020204" pitchFamily="34" charset="0"/>
                </a:rPr>
                <a:t>DNS </a:t>
              </a:r>
              <a:r>
                <a:rPr lang="ru-RU" sz="1300" dirty="0">
                  <a:latin typeface="Arial" panose="020B0604020202020204" pitchFamily="34" charset="0"/>
                  <a:cs typeface="Arial" panose="020B0604020202020204" pitchFamily="34" charset="0"/>
                </a:rPr>
                <a:t>имени указателя (</a:t>
              </a:r>
              <a:r>
                <a:rPr lang="en-US" sz="1300" dirty="0">
                  <a:latin typeface="Arial" panose="020B0604020202020204" pitchFamily="34" charset="0"/>
                  <a:cs typeface="Arial" panose="020B0604020202020204" pitchFamily="34" charset="0"/>
                </a:rPr>
                <a:t>PRT</a:t>
              </a:r>
              <a:r>
                <a:rPr lang="ru-RU" sz="1300" dirty="0">
                  <a:latin typeface="Arial" panose="020B0604020202020204" pitchFamily="34" charset="0"/>
                  <a:cs typeface="Arial" panose="020B0604020202020204" pitchFamily="34" charset="0"/>
                </a:rPr>
                <a:t>)</a:t>
              </a:r>
            </a:p>
          </p:txBody>
        </p:sp>
        <p:sp>
          <p:nvSpPr>
            <p:cNvPr id="87" name="Овал 86"/>
            <p:cNvSpPr/>
            <p:nvPr/>
          </p:nvSpPr>
          <p:spPr>
            <a:xfrm>
              <a:off x="7885034" y="1820363"/>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4</a:t>
              </a:r>
              <a:endParaRPr lang="ru-RU" sz="1200" dirty="0">
                <a:latin typeface="Arial" panose="020B0604020202020204" pitchFamily="34" charset="0"/>
                <a:cs typeface="Arial" panose="020B0604020202020204" pitchFamily="34" charset="0"/>
              </a:endParaRPr>
            </a:p>
          </p:txBody>
        </p:sp>
        <p:sp>
          <p:nvSpPr>
            <p:cNvPr id="91" name="TextBox 90"/>
            <p:cNvSpPr txBox="1"/>
            <p:nvPr/>
          </p:nvSpPr>
          <p:spPr>
            <a:xfrm>
              <a:off x="6639603" y="1277306"/>
              <a:ext cx="4513020" cy="338554"/>
            </a:xfrm>
            <a:prstGeom prst="rect">
              <a:avLst/>
            </a:prstGeom>
            <a:noFill/>
          </p:spPr>
          <p:txBody>
            <a:bodyPr wrap="square" rtlCol="0">
              <a:spAutoFit/>
            </a:bodyPr>
            <a:lstStyle/>
            <a:p>
              <a:pPr algn="ctr"/>
              <a:r>
                <a:rPr lang="ru-RU" sz="1600" b="1" dirty="0">
                  <a:solidFill>
                    <a:srgbClr val="C00000"/>
                  </a:solidFill>
                  <a:latin typeface="Arial" panose="020B0604020202020204" pitchFamily="34" charset="0"/>
                  <a:cs typeface="Arial" panose="020B0604020202020204" pitchFamily="34" charset="0"/>
                </a:rPr>
                <a:t>Нормальное поведение опции 081</a:t>
              </a:r>
            </a:p>
          </p:txBody>
        </p:sp>
      </p:grpSp>
      <p:sp>
        <p:nvSpPr>
          <p:cNvPr id="97" name="Прямоугольник 96"/>
          <p:cNvSpPr/>
          <p:nvPr/>
        </p:nvSpPr>
        <p:spPr>
          <a:xfrm>
            <a:off x="4982899" y="5126748"/>
            <a:ext cx="5672810" cy="1600438"/>
          </a:xfrm>
          <a:prstGeom prst="rect">
            <a:avLst/>
          </a:prstGeom>
        </p:spPr>
        <p:txBody>
          <a:bodyPr wrap="square">
            <a:spAutoFit/>
          </a:bodyPr>
          <a:lstStyle/>
          <a:p>
            <a:r>
              <a:rPr lang="ru-RU" sz="1400" b="1" dirty="0">
                <a:latin typeface="Arial" panose="020B0604020202020204" pitchFamily="34" charset="0"/>
                <a:cs typeface="Arial" panose="020B0604020202020204" pitchFamily="34" charset="0"/>
              </a:rPr>
              <a:t>DHCP политика:</a:t>
            </a:r>
            <a:endParaRPr lang="en-US" sz="1400" b="1" dirty="0">
              <a:latin typeface="Arial" panose="020B0604020202020204" pitchFamily="34" charset="0"/>
              <a:cs typeface="Arial" panose="020B0604020202020204" pitchFamily="34" charset="0"/>
            </a:endParaRPr>
          </a:p>
          <a:p>
            <a:pPr marL="541338" lvl="1" indent="-285750">
              <a:buFont typeface="Wingdings" panose="05000000000000000000" pitchFamily="2" charset="2"/>
              <a:buChar char="v"/>
            </a:pPr>
            <a:r>
              <a:rPr lang="ru-RU" sz="1400" dirty="0">
                <a:latin typeface="Arial" panose="020B0604020202020204" pitchFamily="34" charset="0"/>
                <a:cs typeface="Arial" panose="020B0604020202020204" pitchFamily="34" charset="0"/>
              </a:rPr>
              <a:t>Автоматическое назначение параметров на основе полного доменного имени</a:t>
            </a:r>
            <a:endParaRPr lang="en-US" sz="1400" dirty="0">
              <a:latin typeface="Arial" panose="020B0604020202020204" pitchFamily="34" charset="0"/>
              <a:cs typeface="Arial" panose="020B0604020202020204" pitchFamily="34" charset="0"/>
            </a:endParaRPr>
          </a:p>
          <a:p>
            <a:pPr marL="541338" lvl="1" indent="-285750">
              <a:buFont typeface="Wingdings" panose="05000000000000000000" pitchFamily="2" charset="2"/>
              <a:buChar char="v"/>
            </a:pPr>
            <a:r>
              <a:rPr lang="ru-RU" sz="1400" dirty="0">
                <a:latin typeface="Arial" panose="020B0604020202020204" pitchFamily="34" charset="0"/>
                <a:cs typeface="Arial" panose="020B0604020202020204" pitchFamily="34" charset="0"/>
              </a:rPr>
              <a:t>Регистрация рабочих групп компьютеров с гостевым DNS-суффиксом</a:t>
            </a:r>
            <a:endParaRPr lang="en-US" sz="1400" dirty="0">
              <a:latin typeface="Arial" panose="020B0604020202020204" pitchFamily="34" charset="0"/>
              <a:cs typeface="Arial" panose="020B0604020202020204" pitchFamily="34" charset="0"/>
            </a:endParaRPr>
          </a:p>
          <a:p>
            <a:pPr marL="541338" lvl="1" indent="-285750">
              <a:buFont typeface="Wingdings" panose="05000000000000000000" pitchFamily="2" charset="2"/>
              <a:buChar char="v"/>
            </a:pPr>
            <a:r>
              <a:rPr lang="ru-RU" sz="1400" dirty="0">
                <a:latin typeface="Arial" panose="020B0604020202020204" pitchFamily="34" charset="0"/>
                <a:cs typeface="Arial" panose="020B0604020202020204" pitchFamily="34" charset="0"/>
              </a:rPr>
              <a:t>Отключение регистрации PTR без отключения регистрации записи хоста</a:t>
            </a:r>
          </a:p>
        </p:txBody>
      </p:sp>
    </p:spTree>
    <p:extLst>
      <p:ext uri="{BB962C8B-B14F-4D97-AF65-F5344CB8AC3E}">
        <p14:creationId xmlns:p14="http://schemas.microsoft.com/office/powerpoint/2010/main" val="306658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Овал 157"/>
          <p:cNvSpPr/>
          <p:nvPr/>
        </p:nvSpPr>
        <p:spPr>
          <a:xfrm>
            <a:off x="25633" y="1734491"/>
            <a:ext cx="2722420" cy="4197182"/>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Овал 1"/>
          <p:cNvSpPr/>
          <p:nvPr/>
        </p:nvSpPr>
        <p:spPr>
          <a:xfrm>
            <a:off x="4154116" y="1780983"/>
            <a:ext cx="2780521" cy="4081663"/>
          </a:xfrm>
          <a:prstGeom prst="ellipse">
            <a:avLst/>
          </a:prstGeom>
          <a:gradFill flip="none" rotWithShape="1">
            <a:gsLst>
              <a:gs pos="0">
                <a:srgbClr val="15A60E">
                  <a:tint val="66000"/>
                  <a:satMod val="160000"/>
                </a:srgbClr>
              </a:gs>
              <a:gs pos="50000">
                <a:srgbClr val="15A60E">
                  <a:tint val="44500"/>
                  <a:satMod val="160000"/>
                </a:srgbClr>
              </a:gs>
              <a:gs pos="100000">
                <a:srgbClr val="15A60E">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174168" y="89440"/>
            <a:ext cx="11698514"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solidFill>
                  <a:schemeClr val="bg1"/>
                </a:solidFill>
                <a:latin typeface="+mj-lt"/>
              </a:rPr>
              <a:t>DHCP Relay Agent </a:t>
            </a:r>
            <a:r>
              <a:rPr lang="ru-RU" sz="3200" dirty="0">
                <a:solidFill>
                  <a:schemeClr val="bg1"/>
                </a:solidFill>
                <a:latin typeface="+mj-lt"/>
              </a:rPr>
              <a:t>и авторизация </a:t>
            </a:r>
            <a:r>
              <a:rPr lang="en-US" sz="3200" dirty="0">
                <a:solidFill>
                  <a:schemeClr val="bg1"/>
                </a:solidFill>
                <a:latin typeface="+mj-lt"/>
              </a:rPr>
              <a:t>DHCP-</a:t>
            </a:r>
            <a:r>
              <a:rPr lang="ru-RU" sz="3200" dirty="0">
                <a:solidFill>
                  <a:schemeClr val="bg1"/>
                </a:solidFill>
                <a:latin typeface="+mj-lt"/>
              </a:rPr>
              <a:t>сервера</a:t>
            </a:r>
          </a:p>
        </p:txBody>
      </p:sp>
      <p:sp>
        <p:nvSpPr>
          <p:cNvPr id="41" name="AutoShape 21" descr="&quot;&quot;"/>
          <p:cNvSpPr>
            <a:spLocks noChangeArrowheads="1"/>
          </p:cNvSpPr>
          <p:nvPr/>
        </p:nvSpPr>
        <p:spPr bwMode="auto">
          <a:xfrm>
            <a:off x="2666283" y="3428563"/>
            <a:ext cx="1628465" cy="617864"/>
          </a:xfrm>
          <a:prstGeom prst="roundRect">
            <a:avLst>
              <a:gd name="adj" fmla="val 4167"/>
            </a:avLst>
          </a:prstGeom>
          <a:noFill/>
          <a:ln w="9525">
            <a:noFill/>
            <a:round/>
            <a:headEnd/>
            <a:tailEnd/>
          </a:ln>
          <a:effectLst/>
        </p:spPr>
        <p:txBody>
          <a:bodyPr anchor="ctr"/>
          <a:lstStyle/>
          <a:p>
            <a:pPr algn="ctr"/>
            <a:r>
              <a:rPr lang="ru-RU" sz="1100" b="1" dirty="0">
                <a:solidFill>
                  <a:srgbClr val="000000"/>
                </a:solidFill>
                <a:latin typeface="Arial" panose="020B0604020202020204" pitchFamily="34" charset="0"/>
                <a:ea typeface="Segoe UI" pitchFamily="34" charset="0"/>
                <a:cs typeface="Arial" panose="020B0604020202020204" pitchFamily="34" charset="0"/>
              </a:rPr>
              <a:t>Маршрутизаторы</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a:p>
            <a:pPr algn="ctr"/>
            <a:r>
              <a:rPr lang="en-US" sz="1100" b="1" dirty="0">
                <a:solidFill>
                  <a:srgbClr val="000000"/>
                </a:solidFill>
                <a:latin typeface="Arial" panose="020B0604020202020204" pitchFamily="34" charset="0"/>
                <a:ea typeface="Segoe UI" pitchFamily="34" charset="0"/>
                <a:cs typeface="Arial" panose="020B0604020202020204" pitchFamily="34" charset="0"/>
              </a:rPr>
              <a:t>(</a:t>
            </a:r>
            <a:r>
              <a:rPr lang="ru-RU" sz="1100" b="1" dirty="0">
                <a:solidFill>
                  <a:srgbClr val="000000"/>
                </a:solidFill>
                <a:latin typeface="Arial" panose="020B0604020202020204" pitchFamily="34" charset="0"/>
                <a:ea typeface="Segoe UI" pitchFamily="34" charset="0"/>
                <a:cs typeface="Arial" panose="020B0604020202020204" pitchFamily="34" charset="0"/>
              </a:rPr>
              <a:t>не совместимы с </a:t>
            </a:r>
            <a:r>
              <a:rPr lang="en-US" sz="1100" b="1" dirty="0">
                <a:solidFill>
                  <a:srgbClr val="000000"/>
                </a:solidFill>
                <a:latin typeface="Arial" panose="020B0604020202020204" pitchFamily="34" charset="0"/>
                <a:ea typeface="Segoe UI" pitchFamily="34" charset="0"/>
                <a:cs typeface="Arial" panose="020B0604020202020204" pitchFamily="34" charset="0"/>
              </a:rPr>
              <a:t>RFC 1542)</a:t>
            </a:r>
          </a:p>
        </p:txBody>
      </p:sp>
      <p:sp>
        <p:nvSpPr>
          <p:cNvPr id="42" name="Text Box 24" descr="&quot;&quot;"/>
          <p:cNvSpPr txBox="1">
            <a:spLocks noChangeArrowheads="1"/>
          </p:cNvSpPr>
          <p:nvPr/>
        </p:nvSpPr>
        <p:spPr bwMode="auto">
          <a:xfrm>
            <a:off x="911385" y="5483303"/>
            <a:ext cx="1131615" cy="292388"/>
          </a:xfrm>
          <a:prstGeom prst="rect">
            <a:avLst/>
          </a:prstGeom>
          <a:noFill/>
          <a:ln w="9525" algn="ctr">
            <a:noFill/>
            <a:miter lim="800000"/>
            <a:headEnd/>
            <a:tailEnd/>
          </a:ln>
          <a:effectLst/>
        </p:spPr>
        <p:txBody>
          <a:bodyPr wrap="square">
            <a:spAutoFit/>
          </a:bodyPr>
          <a:lstStyle/>
          <a:p>
            <a:r>
              <a:rPr lang="ru-RU" sz="1300" b="1" dirty="0">
                <a:solidFill>
                  <a:srgbClr val="000000"/>
                </a:solidFill>
                <a:latin typeface="Arial" panose="020B0604020202020204" pitchFamily="34" charset="0"/>
                <a:ea typeface="Segoe UI" pitchFamily="34" charset="0"/>
                <a:cs typeface="Arial" panose="020B0604020202020204" pitchFamily="34" charset="0"/>
              </a:rPr>
              <a:t>Подсеть</a:t>
            </a:r>
            <a:r>
              <a:rPr lang="en-US" sz="1300" b="1" dirty="0">
                <a:solidFill>
                  <a:srgbClr val="000000"/>
                </a:solidFill>
                <a:latin typeface="Arial" panose="020B0604020202020204" pitchFamily="34" charset="0"/>
                <a:ea typeface="Segoe UI" pitchFamily="34" charset="0"/>
                <a:cs typeface="Arial" panose="020B0604020202020204" pitchFamily="34" charset="0"/>
              </a:rPr>
              <a:t> A</a:t>
            </a:r>
          </a:p>
        </p:txBody>
      </p:sp>
      <p:sp>
        <p:nvSpPr>
          <p:cNvPr id="43" name="Text Box 25" descr="&quot;&quot;"/>
          <p:cNvSpPr txBox="1">
            <a:spLocks noChangeArrowheads="1"/>
          </p:cNvSpPr>
          <p:nvPr/>
        </p:nvSpPr>
        <p:spPr bwMode="auto">
          <a:xfrm>
            <a:off x="5060158" y="5401665"/>
            <a:ext cx="1316632" cy="292388"/>
          </a:xfrm>
          <a:prstGeom prst="rect">
            <a:avLst/>
          </a:prstGeom>
          <a:noFill/>
          <a:ln w="9525" algn="ctr">
            <a:noFill/>
            <a:miter lim="800000"/>
            <a:headEnd/>
            <a:tailEnd/>
          </a:ln>
          <a:effectLst/>
        </p:spPr>
        <p:txBody>
          <a:bodyPr wrap="square">
            <a:spAutoFit/>
          </a:bodyPr>
          <a:lstStyle/>
          <a:p>
            <a:r>
              <a:rPr lang="ru-RU" sz="1300" b="1" dirty="0">
                <a:solidFill>
                  <a:srgbClr val="000000"/>
                </a:solidFill>
                <a:latin typeface="Arial" panose="020B0604020202020204" pitchFamily="34" charset="0"/>
                <a:ea typeface="Segoe UI" pitchFamily="34" charset="0"/>
                <a:cs typeface="Arial" panose="020B0604020202020204" pitchFamily="34" charset="0"/>
              </a:rPr>
              <a:t>Подсеть</a:t>
            </a:r>
            <a:r>
              <a:rPr lang="en-US" sz="1300" b="1" dirty="0">
                <a:solidFill>
                  <a:srgbClr val="000000"/>
                </a:solidFill>
                <a:latin typeface="Arial" panose="020B0604020202020204" pitchFamily="34" charset="0"/>
                <a:ea typeface="Segoe UI" pitchFamily="34" charset="0"/>
                <a:cs typeface="Arial" panose="020B0604020202020204" pitchFamily="34" charset="0"/>
              </a:rPr>
              <a:t> B</a:t>
            </a:r>
          </a:p>
        </p:txBody>
      </p:sp>
      <p:sp>
        <p:nvSpPr>
          <p:cNvPr id="44" name="A DHCP etc text box"/>
          <p:cNvSpPr>
            <a:spLocks noChangeArrowheads="1"/>
          </p:cNvSpPr>
          <p:nvPr/>
        </p:nvSpPr>
        <p:spPr bwMode="auto">
          <a:xfrm>
            <a:off x="174169" y="1105200"/>
            <a:ext cx="6626760" cy="586386"/>
          </a:xfrm>
          <a:prstGeom prst="roundRect">
            <a:avLst>
              <a:gd name="adj" fmla="val 24236"/>
            </a:avLst>
          </a:prstGeom>
          <a:noFill/>
          <a:ln w="9525" algn="ctr">
            <a:noFill/>
            <a:round/>
            <a:headEnd/>
            <a:tailEnd/>
          </a:ln>
          <a:effectLst/>
        </p:spPr>
        <p:txBody>
          <a:bodyPr anchor="ctr"/>
          <a:lstStyle/>
          <a:p>
            <a:pPr algn="ctr">
              <a:spcBef>
                <a:spcPct val="40000"/>
              </a:spcBef>
              <a:buClr>
                <a:srgbClr val="8DACD0"/>
              </a:buClr>
              <a:buSzPct val="70000"/>
            </a:pPr>
            <a:r>
              <a:rPr lang="en-CA" sz="1500" b="1" dirty="0">
                <a:solidFill>
                  <a:srgbClr val="000000"/>
                </a:solidFill>
                <a:latin typeface="Arial" panose="020B0604020202020204" pitchFamily="34" charset="0"/>
                <a:ea typeface="Segoe UI" pitchFamily="34" charset="0"/>
                <a:cs typeface="Arial" panose="020B0604020202020204" pitchFamily="34" charset="0"/>
              </a:rPr>
              <a:t>A DHCP relay agent </a:t>
            </a:r>
            <a:r>
              <a:rPr lang="ru-RU" sz="1500" b="1" dirty="0">
                <a:solidFill>
                  <a:srgbClr val="000000"/>
                </a:solidFill>
                <a:latin typeface="Arial" panose="020B0604020202020204" pitchFamily="34" charset="0"/>
                <a:ea typeface="Segoe UI" pitchFamily="34" charset="0"/>
                <a:cs typeface="Arial" panose="020B0604020202020204" pitchFamily="34" charset="0"/>
              </a:rPr>
              <a:t>слушает </a:t>
            </a:r>
            <a:r>
              <a:rPr lang="en-CA" sz="1500" b="1" dirty="0">
                <a:solidFill>
                  <a:srgbClr val="000000"/>
                </a:solidFill>
                <a:latin typeface="Arial" panose="020B0604020202020204" pitchFamily="34" charset="0"/>
                <a:ea typeface="Segoe UI" pitchFamily="34" charset="0"/>
                <a:cs typeface="Arial" panose="020B0604020202020204" pitchFamily="34" charset="0"/>
              </a:rPr>
              <a:t>DHCP broadcasts </a:t>
            </a:r>
            <a:r>
              <a:rPr lang="ru-RU" sz="1500" b="1" dirty="0">
                <a:solidFill>
                  <a:srgbClr val="000000"/>
                </a:solidFill>
                <a:latin typeface="Arial" panose="020B0604020202020204" pitchFamily="34" charset="0"/>
                <a:ea typeface="Segoe UI" pitchFamily="34" charset="0"/>
                <a:cs typeface="Arial" panose="020B0604020202020204" pitchFamily="34" charset="0"/>
              </a:rPr>
              <a:t>от</a:t>
            </a:r>
            <a:r>
              <a:rPr lang="en-CA" sz="1500" b="1" dirty="0">
                <a:solidFill>
                  <a:srgbClr val="000000"/>
                </a:solidFill>
                <a:latin typeface="Arial" panose="020B0604020202020204" pitchFamily="34" charset="0"/>
                <a:ea typeface="Segoe UI" pitchFamily="34" charset="0"/>
                <a:cs typeface="Arial" panose="020B0604020202020204" pitchFamily="34" charset="0"/>
              </a:rPr>
              <a:t> DHCP</a:t>
            </a:r>
            <a:r>
              <a:rPr lang="ru-RU" sz="1500" b="1" dirty="0">
                <a:solidFill>
                  <a:srgbClr val="000000"/>
                </a:solidFill>
                <a:latin typeface="Arial" panose="020B0604020202020204" pitchFamily="34" charset="0"/>
                <a:ea typeface="Segoe UI" pitchFamily="34" charset="0"/>
                <a:cs typeface="Arial" panose="020B0604020202020204" pitchFamily="34" charset="0"/>
              </a:rPr>
              <a:t>-клиентов и затем пересылает их на</a:t>
            </a:r>
            <a:r>
              <a:rPr lang="en-CA" sz="1500" b="1" dirty="0">
                <a:solidFill>
                  <a:srgbClr val="000000"/>
                </a:solidFill>
                <a:latin typeface="Arial" panose="020B0604020202020204" pitchFamily="34" charset="0"/>
                <a:ea typeface="Segoe UI" pitchFamily="34" charset="0"/>
                <a:cs typeface="Arial" panose="020B0604020202020204" pitchFamily="34" charset="0"/>
              </a:rPr>
              <a:t> DHCP</a:t>
            </a:r>
            <a:r>
              <a:rPr lang="ru-RU" sz="1500" b="1" dirty="0">
                <a:solidFill>
                  <a:srgbClr val="000000"/>
                </a:solidFill>
                <a:latin typeface="Arial" panose="020B0604020202020204" pitchFamily="34" charset="0"/>
                <a:ea typeface="Segoe UI" pitchFamily="34" charset="0"/>
                <a:cs typeface="Arial" panose="020B0604020202020204" pitchFamily="34" charset="0"/>
              </a:rPr>
              <a:t>-сервера в разные подсети</a:t>
            </a:r>
            <a:endParaRPr lang="en-US" sz="15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45" name="&quot;DHCP Server&quot;" descr="&quot;&quot;"/>
          <p:cNvSpPr>
            <a:spLocks noChangeArrowheads="1"/>
          </p:cNvSpPr>
          <p:nvPr/>
        </p:nvSpPr>
        <p:spPr bwMode="auto">
          <a:xfrm>
            <a:off x="5840804" y="2310370"/>
            <a:ext cx="722418" cy="470712"/>
          </a:xfrm>
          <a:prstGeom prst="roundRect">
            <a:avLst>
              <a:gd name="adj" fmla="val 4167"/>
            </a:avLst>
          </a:prstGeom>
          <a:noFill/>
          <a:ln w="9525">
            <a:noFill/>
            <a:round/>
            <a:headEnd/>
            <a:tailEnd/>
          </a:ln>
          <a:effectLst/>
        </p:spPr>
        <p:txBody>
          <a:bodyPr anchor="ctr"/>
          <a:lstStyle/>
          <a:p>
            <a:pPr algn="ctr"/>
            <a:r>
              <a:rPr lang="en-US" sz="1100" b="1" dirty="0">
                <a:solidFill>
                  <a:srgbClr val="000000"/>
                </a:solidFill>
                <a:latin typeface="Arial" panose="020B0604020202020204" pitchFamily="34" charset="0"/>
                <a:ea typeface="Segoe UI" pitchFamily="34" charset="0"/>
                <a:cs typeface="Arial" panose="020B0604020202020204" pitchFamily="34" charset="0"/>
              </a:rPr>
              <a:t>DHC-</a:t>
            </a:r>
            <a:r>
              <a:rPr lang="ru-RU" sz="1100" b="1" dirty="0">
                <a:solidFill>
                  <a:srgbClr val="000000"/>
                </a:solidFill>
                <a:latin typeface="Arial" panose="020B0604020202020204" pitchFamily="34" charset="0"/>
                <a:ea typeface="Segoe UI" pitchFamily="34" charset="0"/>
                <a:cs typeface="Arial" panose="020B0604020202020204" pitchFamily="34" charset="0"/>
              </a:rPr>
              <a:t>сервер</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46" name="&quot;DHCP Relay Agent&quot;" descr="&quot;&quot;"/>
          <p:cNvSpPr>
            <a:spLocks noChangeArrowheads="1"/>
          </p:cNvSpPr>
          <p:nvPr/>
        </p:nvSpPr>
        <p:spPr bwMode="auto">
          <a:xfrm>
            <a:off x="196524" y="2640686"/>
            <a:ext cx="1206529" cy="637894"/>
          </a:xfrm>
          <a:prstGeom prst="roundRect">
            <a:avLst>
              <a:gd name="adj" fmla="val 4167"/>
            </a:avLst>
          </a:prstGeom>
          <a:noFill/>
          <a:ln w="9525" algn="ctr">
            <a:noFill/>
            <a:round/>
            <a:headEnd/>
            <a:tailEnd/>
          </a:ln>
          <a:effectLst/>
        </p:spPr>
        <p:txBody>
          <a:bodyPr anchor="ctr"/>
          <a:lstStyle/>
          <a:p>
            <a:pPr algn="ctr"/>
            <a:r>
              <a:rPr lang="en-US" sz="1100" b="1" dirty="0">
                <a:solidFill>
                  <a:srgbClr val="000000"/>
                </a:solidFill>
                <a:latin typeface="Arial" panose="020B0604020202020204" pitchFamily="34" charset="0"/>
                <a:ea typeface="Segoe UI" pitchFamily="34" charset="0"/>
                <a:cs typeface="Arial" panose="020B0604020202020204" pitchFamily="34" charset="0"/>
              </a:rPr>
              <a:t>DHCP relay agent</a:t>
            </a:r>
          </a:p>
        </p:txBody>
      </p:sp>
      <p:sp>
        <p:nvSpPr>
          <p:cNvPr id="52" name="red &quot;Broadcast&quot; on the left" descr="&quot;&quot;"/>
          <p:cNvSpPr txBox="1">
            <a:spLocks noChangeArrowheads="1"/>
          </p:cNvSpPr>
          <p:nvPr/>
        </p:nvSpPr>
        <p:spPr bwMode="auto">
          <a:xfrm>
            <a:off x="255573" y="3255467"/>
            <a:ext cx="1024203" cy="430887"/>
          </a:xfrm>
          <a:prstGeom prst="rect">
            <a:avLst/>
          </a:prstGeom>
          <a:noFill/>
          <a:ln w="9525" algn="ctr">
            <a:noFill/>
            <a:miter lim="800000"/>
            <a:headEnd/>
            <a:tailEnd/>
          </a:ln>
          <a:effectLst/>
        </p:spPr>
        <p:txBody>
          <a:bodyPr wrap="square">
            <a:spAutoFit/>
          </a:bodyPr>
          <a:lstStyle/>
          <a:p>
            <a:pPr algn="ctr"/>
            <a:r>
              <a:rPr lang="en-US" sz="1100" b="1" dirty="0">
                <a:solidFill>
                  <a:srgbClr val="0070C0"/>
                </a:solidFill>
                <a:latin typeface="Arial" panose="020B0604020202020204" pitchFamily="34" charset="0"/>
                <a:ea typeface="Segoe UI" pitchFamily="34" charset="0"/>
                <a:cs typeface="Arial" panose="020B0604020202020204" pitchFamily="34" charset="0"/>
              </a:rPr>
              <a:t>DHCP broadcast</a:t>
            </a:r>
          </a:p>
        </p:txBody>
      </p:sp>
      <p:grpSp>
        <p:nvGrpSpPr>
          <p:cNvPr id="59" name="broadcast circle"/>
          <p:cNvGrpSpPr/>
          <p:nvPr/>
        </p:nvGrpSpPr>
        <p:grpSpPr>
          <a:xfrm>
            <a:off x="1324278" y="3052899"/>
            <a:ext cx="769232" cy="768916"/>
            <a:chOff x="4150360" y="3587432"/>
            <a:chExt cx="488950" cy="488950"/>
          </a:xfrm>
        </p:grpSpPr>
        <p:sp>
          <p:nvSpPr>
            <p:cNvPr id="61" name="broadcast 3" descr="&quot;&quot;"/>
            <p:cNvSpPr>
              <a:spLocks noChangeArrowheads="1"/>
            </p:cNvSpPr>
            <p:nvPr/>
          </p:nvSpPr>
          <p:spPr bwMode="auto">
            <a:xfrm>
              <a:off x="4150360" y="3587432"/>
              <a:ext cx="488950" cy="488950"/>
            </a:xfrm>
            <a:prstGeom prst="ellipse">
              <a:avLst/>
            </a:prstGeom>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solidFill>
                  <a:srgbClr val="000000"/>
                </a:solidFill>
              </a:endParaRPr>
            </a:p>
          </p:txBody>
        </p:sp>
        <p:sp>
          <p:nvSpPr>
            <p:cNvPr id="62" name="broadcast 2" descr="&quot;&quot;"/>
            <p:cNvSpPr>
              <a:spLocks noChangeArrowheads="1"/>
            </p:cNvSpPr>
            <p:nvPr/>
          </p:nvSpPr>
          <p:spPr bwMode="auto">
            <a:xfrm>
              <a:off x="4232910" y="3669982"/>
              <a:ext cx="322263" cy="322263"/>
            </a:xfrm>
            <a:prstGeom prst="ellipse">
              <a:avLst/>
            </a:prstGeom>
            <a:ln>
              <a:noFill/>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dirty="0">
                <a:solidFill>
                  <a:srgbClr val="000000"/>
                </a:solidFill>
              </a:endParaRPr>
            </a:p>
          </p:txBody>
        </p:sp>
        <p:sp>
          <p:nvSpPr>
            <p:cNvPr id="63" name="broadcast 1"/>
            <p:cNvSpPr>
              <a:spLocks noChangeArrowheads="1"/>
            </p:cNvSpPr>
            <p:nvPr/>
          </p:nvSpPr>
          <p:spPr bwMode="auto">
            <a:xfrm>
              <a:off x="4309904" y="3738901"/>
              <a:ext cx="168275" cy="168275"/>
            </a:xfrm>
            <a:prstGeom prst="ellipse">
              <a:avLst/>
            </a:prstGeom>
            <a:solidFill>
              <a:schemeClr val="accent5">
                <a:lumMod val="75000"/>
              </a:schemeClr>
            </a:solidFill>
            <a:ln>
              <a:noFill/>
              <a:headEnd/>
              <a:tailEnd/>
            </a:ln>
            <a:effectLst/>
          </p:spPr>
          <p:style>
            <a:lnRef idx="0">
              <a:schemeClr val="accent5"/>
            </a:lnRef>
            <a:fillRef idx="3">
              <a:schemeClr val="accent5"/>
            </a:fillRef>
            <a:effectRef idx="3">
              <a:schemeClr val="accent5"/>
            </a:effectRef>
            <a:fontRef idx="minor">
              <a:schemeClr val="lt1"/>
            </a:fontRef>
          </p:style>
          <p:txBody>
            <a:bodyPr wrap="none" anchor="ctr"/>
            <a:lstStyle/>
            <a:p>
              <a:endParaRPr lang="en-US" dirty="0">
                <a:solidFill>
                  <a:srgbClr val="000000"/>
                </a:solidFill>
              </a:endParaRPr>
            </a:p>
          </p:txBody>
        </p:sp>
      </p:grpSp>
      <p:sp>
        <p:nvSpPr>
          <p:cNvPr id="68" name="AutoShape 12" descr="&quot;&quot;"/>
          <p:cNvSpPr>
            <a:spLocks noChangeArrowheads="1"/>
          </p:cNvSpPr>
          <p:nvPr/>
        </p:nvSpPr>
        <p:spPr bwMode="auto">
          <a:xfrm>
            <a:off x="753247" y="5154931"/>
            <a:ext cx="1086767" cy="116639"/>
          </a:xfrm>
          <a:prstGeom prst="roundRect">
            <a:avLst>
              <a:gd name="adj" fmla="val 4167"/>
            </a:avLst>
          </a:prstGeom>
          <a:noFill/>
          <a:ln w="9525">
            <a:noFill/>
            <a:round/>
            <a:headEnd/>
            <a:tailEnd/>
          </a:ln>
          <a:effectLst/>
        </p:spPr>
        <p:txBody>
          <a:bodyPr anchor="ctr"/>
          <a:lstStyle/>
          <a:p>
            <a:pPr algn="ctr"/>
            <a:r>
              <a:rPr lang="en-US" sz="1100" b="1" dirty="0">
                <a:solidFill>
                  <a:srgbClr val="000000"/>
                </a:solidFill>
                <a:latin typeface="Arial" panose="020B0604020202020204" pitchFamily="34" charset="0"/>
                <a:ea typeface="Segoe UI" pitchFamily="34" charset="0"/>
                <a:cs typeface="Arial" panose="020B0604020202020204" pitchFamily="34" charset="0"/>
              </a:rPr>
              <a:t>DHCP</a:t>
            </a:r>
            <a:r>
              <a:rPr lang="ru-RU" sz="1100" b="1" dirty="0">
                <a:solidFill>
                  <a:srgbClr val="000000"/>
                </a:solidFill>
                <a:latin typeface="Arial" panose="020B0604020202020204" pitchFamily="34" charset="0"/>
                <a:ea typeface="Segoe UI" pitchFamily="34" charset="0"/>
                <a:cs typeface="Arial" panose="020B0604020202020204" pitchFamily="34" charset="0"/>
              </a:rPr>
              <a:t>-клиенты</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76" name="AutoShape 12" descr="&quot;&quot;"/>
          <p:cNvSpPr>
            <a:spLocks noChangeArrowheads="1"/>
          </p:cNvSpPr>
          <p:nvPr/>
        </p:nvSpPr>
        <p:spPr bwMode="auto">
          <a:xfrm>
            <a:off x="5205637" y="4990811"/>
            <a:ext cx="1086767" cy="172641"/>
          </a:xfrm>
          <a:prstGeom prst="roundRect">
            <a:avLst>
              <a:gd name="adj" fmla="val 4167"/>
            </a:avLst>
          </a:prstGeom>
          <a:noFill/>
          <a:ln w="9525">
            <a:noFill/>
            <a:round/>
            <a:headEnd/>
            <a:tailEnd/>
          </a:ln>
          <a:effectLst/>
        </p:spPr>
        <p:txBody>
          <a:bodyPr anchor="ctr"/>
          <a:lstStyle/>
          <a:p>
            <a:pPr algn="ctr"/>
            <a:r>
              <a:rPr lang="en-US" sz="1100" b="1" dirty="0">
                <a:solidFill>
                  <a:srgbClr val="000000"/>
                </a:solidFill>
                <a:latin typeface="Arial" panose="020B0604020202020204" pitchFamily="34" charset="0"/>
                <a:ea typeface="Segoe UI" pitchFamily="34" charset="0"/>
                <a:cs typeface="Arial" panose="020B0604020202020204" pitchFamily="34" charset="0"/>
              </a:rPr>
              <a:t>DHCP</a:t>
            </a:r>
            <a:r>
              <a:rPr lang="ru-RU" sz="1100" b="1" dirty="0">
                <a:solidFill>
                  <a:srgbClr val="000000"/>
                </a:solidFill>
                <a:latin typeface="Arial" panose="020B0604020202020204" pitchFamily="34" charset="0"/>
                <a:ea typeface="Segoe UI" pitchFamily="34" charset="0"/>
                <a:cs typeface="Arial" panose="020B0604020202020204" pitchFamily="34" charset="0"/>
              </a:rPr>
              <a:t>-клиенты</a:t>
            </a:r>
            <a:endParaRPr lang="en-US" sz="11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87" name="Line 5" descr="&quot;&quot;"/>
          <p:cNvSpPr>
            <a:spLocks noChangeShapeType="1"/>
          </p:cNvSpPr>
          <p:nvPr/>
        </p:nvSpPr>
        <p:spPr bwMode="auto">
          <a:xfrm>
            <a:off x="2743829" y="4265785"/>
            <a:ext cx="1374077" cy="6153"/>
          </a:xfrm>
          <a:prstGeom prst="line">
            <a:avLst/>
          </a:prstGeom>
          <a:noFill/>
          <a:ln w="57150">
            <a:solidFill>
              <a:srgbClr val="0070C0"/>
            </a:solidFill>
            <a:prstDash val="sysDot"/>
            <a:round/>
            <a:headEnd/>
            <a:tailEnd/>
          </a:ln>
          <a:effectLst/>
        </p:spPr>
        <p:txBody>
          <a:bodyPr/>
          <a:lstStyle/>
          <a:p>
            <a:endParaRPr lang="en-US" dirty="0">
              <a:solidFill>
                <a:srgbClr val="000000"/>
              </a:solidFill>
            </a:endParaRPr>
          </a:p>
        </p:txBody>
      </p:sp>
      <p:sp>
        <p:nvSpPr>
          <p:cNvPr id="102" name="left-to-right" descr="&quot;&quot;"/>
          <p:cNvSpPr>
            <a:spLocks noChangeArrowheads="1"/>
          </p:cNvSpPr>
          <p:nvPr/>
        </p:nvSpPr>
        <p:spPr bwMode="auto">
          <a:xfrm>
            <a:off x="1477193" y="2295791"/>
            <a:ext cx="3467604" cy="384199"/>
          </a:xfrm>
          <a:prstGeom prst="rightArrow">
            <a:avLst/>
          </a:prstGeom>
          <a:solidFill>
            <a:srgbClr val="00B050"/>
          </a:solidFill>
          <a:ln w="9525" algn="ctr">
            <a:noFill/>
            <a:miter lim="800000"/>
            <a:headEnd/>
            <a:tailEnd/>
          </a:ln>
          <a:effectLst/>
        </p:spPr>
        <p:txBody>
          <a:bodyPr wrap="none" anchor="ctr"/>
          <a:lstStyle/>
          <a:p>
            <a:pPr algn="ctr"/>
            <a:r>
              <a:rPr lang="en-US" dirty="0">
                <a:solidFill>
                  <a:srgbClr val="FFFFFF"/>
                </a:solidFill>
                <a:latin typeface="Arial" panose="020B0604020202020204" pitchFamily="34" charset="0"/>
                <a:ea typeface="Segoe UI" pitchFamily="34" charset="0"/>
                <a:cs typeface="Arial" panose="020B0604020202020204" pitchFamily="34" charset="0"/>
              </a:rPr>
              <a:t>      Unicast</a:t>
            </a:r>
          </a:p>
        </p:txBody>
      </p:sp>
      <p:sp>
        <p:nvSpPr>
          <p:cNvPr id="103" name="right-to-left" descr="&quot;&quot;"/>
          <p:cNvSpPr>
            <a:spLocks noChangeArrowheads="1"/>
          </p:cNvSpPr>
          <p:nvPr/>
        </p:nvSpPr>
        <p:spPr bwMode="auto">
          <a:xfrm>
            <a:off x="1761317" y="2295791"/>
            <a:ext cx="3373377" cy="384199"/>
          </a:xfrm>
          <a:prstGeom prst="leftArrow">
            <a:avLst/>
          </a:prstGeom>
          <a:solidFill>
            <a:srgbClr val="00B050"/>
          </a:solidFill>
          <a:ln w="9525" algn="ctr">
            <a:noFill/>
            <a:miter lim="800000"/>
            <a:headEnd/>
            <a:tailEnd/>
          </a:ln>
          <a:effectLst/>
        </p:spPr>
        <p:txBody>
          <a:bodyPr wrap="none" anchor="ctr"/>
          <a:lstStyle/>
          <a:p>
            <a:pPr algn="ctr"/>
            <a:r>
              <a:rPr lang="en-US" dirty="0">
                <a:solidFill>
                  <a:srgbClr val="FFFFFF"/>
                </a:solidFill>
                <a:latin typeface="Arial" panose="020B0604020202020204" pitchFamily="34" charset="0"/>
                <a:ea typeface="Segoe UI" pitchFamily="34" charset="0"/>
                <a:cs typeface="Arial" panose="020B0604020202020204" pitchFamily="34" charset="0"/>
              </a:rPr>
              <a:t>Unicast</a:t>
            </a:r>
          </a:p>
        </p:txBody>
      </p:sp>
      <p:grpSp>
        <p:nvGrpSpPr>
          <p:cNvPr id="106" name="static objects"/>
          <p:cNvGrpSpPr/>
          <p:nvPr/>
        </p:nvGrpSpPr>
        <p:grpSpPr>
          <a:xfrm>
            <a:off x="6756597" y="1969106"/>
            <a:ext cx="4094399" cy="3197226"/>
            <a:chOff x="1690689" y="2387600"/>
            <a:chExt cx="4243388" cy="3197226"/>
          </a:xfrm>
        </p:grpSpPr>
        <p:sp>
          <p:nvSpPr>
            <p:cNvPr id="107" name="Isosceles Triangle 43"/>
            <p:cNvSpPr/>
            <p:nvPr/>
          </p:nvSpPr>
          <p:spPr bwMode="auto">
            <a:xfrm>
              <a:off x="1754546" y="2482669"/>
              <a:ext cx="793035" cy="701857"/>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82880" tIns="45720" rIns="182880" bIns="45720" numCol="1" rtlCol="0" anchor="ctr" anchorCtr="0" compatLnSpc="1">
              <a:prstTxWarp prst="textNoShape">
                <a:avLst/>
              </a:prstTxWarp>
            </a:bodyPr>
            <a:lstStyle/>
            <a:p>
              <a:pPr algn="ctr" eaLnBrk="0" fontAlgn="base" hangingPunct="0">
                <a:spcBef>
                  <a:spcPct val="0"/>
                </a:spcBef>
                <a:spcAft>
                  <a:spcPct val="0"/>
                </a:spcAft>
              </a:pPr>
              <a:endParaRPr lang="en-CA" b="1" dirty="0">
                <a:solidFill>
                  <a:srgbClr val="000000"/>
                </a:solidFill>
              </a:endParaRPr>
            </a:p>
          </p:txBody>
        </p:sp>
        <p:grpSp>
          <p:nvGrpSpPr>
            <p:cNvPr id="108" name="Group 57" descr="&quot;&quot;"/>
            <p:cNvGrpSpPr>
              <a:grpSpLocks/>
            </p:cNvGrpSpPr>
            <p:nvPr/>
          </p:nvGrpSpPr>
          <p:grpSpPr bwMode="auto">
            <a:xfrm>
              <a:off x="1690689" y="2387600"/>
              <a:ext cx="4243388" cy="3197226"/>
              <a:chOff x="975" y="1378"/>
              <a:chExt cx="2673" cy="2014"/>
            </a:xfrm>
          </p:grpSpPr>
          <p:sp>
            <p:nvSpPr>
              <p:cNvPr id="109" name="Oval 55" descr="&quot;&quot;"/>
              <p:cNvSpPr>
                <a:spLocks noChangeArrowheads="1"/>
              </p:cNvSpPr>
              <p:nvPr/>
            </p:nvSpPr>
            <p:spPr bwMode="auto">
              <a:xfrm>
                <a:off x="1265" y="1880"/>
                <a:ext cx="2383" cy="134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marL="174625" indent="-174625">
                  <a:lnSpc>
                    <a:spcPct val="90000"/>
                  </a:lnSpc>
                  <a:spcBef>
                    <a:spcPct val="70000"/>
                  </a:spcBef>
                  <a:buClr>
                    <a:srgbClr val="006699"/>
                  </a:buClr>
                  <a:buSzPct val="90000"/>
                  <a:defRPr/>
                </a:pPr>
                <a:r>
                  <a:rPr lang="en-US" sz="2000" dirty="0">
                    <a:solidFill>
                      <a:srgbClr val="000000"/>
                    </a:solidFill>
                  </a:rPr>
                  <a:t>                                                          </a:t>
                </a:r>
              </a:p>
            </p:txBody>
          </p:sp>
          <p:sp>
            <p:nvSpPr>
              <p:cNvPr id="114" name="AutoShape 60" descr="&quot;&quot;"/>
              <p:cNvSpPr>
                <a:spLocks noChangeArrowheads="1"/>
              </p:cNvSpPr>
              <p:nvPr/>
            </p:nvSpPr>
            <p:spPr bwMode="auto">
              <a:xfrm>
                <a:off x="1337" y="1378"/>
                <a:ext cx="853" cy="315"/>
              </a:xfrm>
              <a:prstGeom prst="roundRect">
                <a:avLst>
                  <a:gd name="adj" fmla="val 4167"/>
                </a:avLst>
              </a:prstGeom>
              <a:noFill/>
              <a:ln w="9525">
                <a:noFill/>
                <a:round/>
                <a:headEnd/>
                <a:tailEnd/>
              </a:ln>
              <a:effectLst/>
            </p:spPr>
            <p:txBody>
              <a:bodyPr anchor="ctr"/>
              <a:lstStyle/>
              <a:p>
                <a:pPr algn="ctr">
                  <a:lnSpc>
                    <a:spcPct val="85000"/>
                  </a:lnSpc>
                </a:pPr>
                <a:r>
                  <a:rPr lang="ru-RU" sz="1200" b="1" dirty="0">
                    <a:solidFill>
                      <a:srgbClr val="000000"/>
                    </a:solidFill>
                    <a:latin typeface="Arial" panose="020B0604020202020204" pitchFamily="34" charset="0"/>
                    <a:ea typeface="Segoe UI" pitchFamily="34" charset="0"/>
                    <a:cs typeface="Arial" panose="020B0604020202020204" pitchFamily="34" charset="0"/>
                  </a:rPr>
                  <a:t>Контроллер домена</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15" name="AutoShape 62" descr="&quot;&quot;"/>
              <p:cNvSpPr>
                <a:spLocks noChangeArrowheads="1"/>
              </p:cNvSpPr>
              <p:nvPr/>
            </p:nvSpPr>
            <p:spPr bwMode="auto">
              <a:xfrm>
                <a:off x="975" y="1901"/>
                <a:ext cx="581" cy="144"/>
              </a:xfrm>
              <a:prstGeom prst="roundRect">
                <a:avLst>
                  <a:gd name="adj" fmla="val 4167"/>
                </a:avLst>
              </a:prstGeom>
              <a:noFill/>
              <a:ln w="9525" algn="ctr">
                <a:noFill/>
                <a:round/>
                <a:headEnd/>
                <a:tailEnd/>
              </a:ln>
              <a:effectLst/>
            </p:spPr>
            <p:txBody>
              <a:bodyPr anchor="ctr"/>
              <a:lstStyle/>
              <a:p>
                <a:pPr algn="ctr">
                  <a:lnSpc>
                    <a:spcPct val="85000"/>
                  </a:lnSpc>
                </a:pPr>
                <a:r>
                  <a:rPr lang="en-US" sz="1200" b="1" dirty="0">
                    <a:solidFill>
                      <a:srgbClr val="000000"/>
                    </a:solidFill>
                    <a:latin typeface="Arial" panose="020B0604020202020204" pitchFamily="34" charset="0"/>
                    <a:ea typeface="Segoe UI" pitchFamily="34" charset="0"/>
                    <a:cs typeface="Arial" panose="020B0604020202020204" pitchFamily="34" charset="0"/>
                  </a:rPr>
                  <a:t>AD DS</a:t>
                </a:r>
              </a:p>
            </p:txBody>
          </p:sp>
          <p:sp>
            <p:nvSpPr>
              <p:cNvPr id="116" name="AutoShape 64" descr="&quot;&quot;"/>
              <p:cNvSpPr>
                <a:spLocks noChangeArrowheads="1"/>
              </p:cNvSpPr>
              <p:nvPr/>
            </p:nvSpPr>
            <p:spPr bwMode="auto">
              <a:xfrm>
                <a:off x="1147" y="3152"/>
                <a:ext cx="950" cy="240"/>
              </a:xfrm>
              <a:prstGeom prst="roundRect">
                <a:avLst>
                  <a:gd name="adj" fmla="val 4167"/>
                </a:avLst>
              </a:prstGeom>
              <a:noFill/>
              <a:ln w="9525">
                <a:noFill/>
                <a:round/>
                <a:headEnd/>
                <a:tailEnd/>
              </a:ln>
              <a:effectLst/>
            </p:spPr>
            <p:txBody>
              <a:bodyPr wrap="none" anchor="ctr"/>
              <a:lstStyle/>
              <a:p>
                <a:r>
                  <a:rPr lang="en-US" sz="1200" b="1" dirty="0">
                    <a:solidFill>
                      <a:srgbClr val="000000"/>
                    </a:solidFill>
                    <a:latin typeface="Arial" panose="020B0604020202020204" pitchFamily="34" charset="0"/>
                    <a:ea typeface="Segoe UI" pitchFamily="34" charset="0"/>
                    <a:cs typeface="Arial" panose="020B0604020202020204" pitchFamily="34" charset="0"/>
                  </a:rPr>
                  <a:t>DHCP</a:t>
                </a:r>
                <a:r>
                  <a:rPr lang="ru-RU" sz="1200" b="1" dirty="0">
                    <a:solidFill>
                      <a:srgbClr val="000000"/>
                    </a:solidFill>
                    <a:latin typeface="Arial" panose="020B0604020202020204" pitchFamily="34" charset="0"/>
                    <a:ea typeface="Segoe UI" pitchFamily="34" charset="0"/>
                    <a:cs typeface="Arial" panose="020B0604020202020204" pitchFamily="34" charset="0"/>
                  </a:rPr>
                  <a:t>-клиент</a:t>
                </a:r>
                <a:endParaRPr lang="en-US" sz="1200" b="1" dirty="0">
                  <a:solidFill>
                    <a:srgbClr val="000000"/>
                  </a:solidFill>
                  <a:latin typeface="Arial" panose="020B0604020202020204" pitchFamily="34" charset="0"/>
                  <a:ea typeface="Segoe UI" pitchFamily="34" charset="0"/>
                  <a:cs typeface="Arial" panose="020B0604020202020204" pitchFamily="34" charset="0"/>
                </a:endParaRPr>
              </a:p>
            </p:txBody>
          </p:sp>
        </p:grpSp>
      </p:grpSp>
      <p:sp>
        <p:nvSpPr>
          <p:cNvPr id="120" name="frame 2 alt-text, &quot;&quot; DHCP Server1  ...&quot;" descr="This is the 2nd of 6 frames. It depicts how DHCP Server 1 contacts the domain controller in order to obtain a list of authorized DHCP Servers.&#10;An explanation of this appears in a text box.&#10;An arrow points from DHCP Server 1 to the domain controller."/>
          <p:cNvSpPr>
            <a:spLocks noChangeArrowheads="1"/>
          </p:cNvSpPr>
          <p:nvPr/>
        </p:nvSpPr>
        <p:spPr bwMode="auto">
          <a:xfrm>
            <a:off x="6563222" y="5538910"/>
            <a:ext cx="5192635" cy="617084"/>
          </a:xfrm>
          <a:prstGeom prst="roundRect">
            <a:avLst>
              <a:gd name="adj" fmla="val 4167"/>
            </a:avLst>
          </a:prstGeom>
          <a:solidFill>
            <a:schemeClr val="accent5">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85000"/>
              </a:lnSpc>
              <a:buFont typeface="Wingdings" panose="05000000000000000000" pitchFamily="2" charset="2"/>
              <a:buChar char="Ø"/>
            </a:pPr>
            <a:r>
              <a:rPr lang="en-US" sz="1400" dirty="0">
                <a:solidFill>
                  <a:srgbClr val="000000"/>
                </a:solidFill>
                <a:latin typeface="Arial" panose="020B0604020202020204" pitchFamily="34" charset="0"/>
                <a:ea typeface="Segoe UI" pitchFamily="34" charset="0"/>
                <a:cs typeface="Arial" panose="020B0604020202020204" pitchFamily="34" charset="0"/>
              </a:rPr>
              <a:t>DHCP</a:t>
            </a:r>
            <a:r>
              <a:rPr lang="ru-RU" sz="1400" dirty="0">
                <a:solidFill>
                  <a:srgbClr val="000000"/>
                </a:solidFill>
                <a:latin typeface="Arial" panose="020B0604020202020204" pitchFamily="34" charset="0"/>
                <a:ea typeface="Segoe UI" pitchFamily="34" charset="0"/>
                <a:cs typeface="Arial" panose="020B0604020202020204" pitchFamily="34" charset="0"/>
              </a:rPr>
              <a:t>-сервер</a:t>
            </a:r>
            <a:r>
              <a:rPr lang="en-US" sz="1400" dirty="0">
                <a:solidFill>
                  <a:srgbClr val="000000"/>
                </a:solidFill>
                <a:latin typeface="Arial" panose="020B0604020202020204" pitchFamily="34" charset="0"/>
                <a:ea typeface="Segoe UI" pitchFamily="34" charset="0"/>
                <a:cs typeface="Arial" panose="020B0604020202020204" pitchFamily="34" charset="0"/>
              </a:rPr>
              <a:t>1 </a:t>
            </a:r>
            <a:r>
              <a:rPr lang="ru-RU" sz="1400" dirty="0">
                <a:solidFill>
                  <a:srgbClr val="000000"/>
                </a:solidFill>
                <a:latin typeface="Arial" panose="020B0604020202020204" pitchFamily="34" charset="0"/>
                <a:ea typeface="Segoe UI" pitchFamily="34" charset="0"/>
                <a:cs typeface="Arial" panose="020B0604020202020204" pitchFamily="34" charset="0"/>
              </a:rPr>
              <a:t>проверяется контроллером домена, чтобы получить список авторизованных</a:t>
            </a:r>
            <a:r>
              <a:rPr lang="en-US" sz="1400" dirty="0">
                <a:solidFill>
                  <a:srgbClr val="000000"/>
                </a:solidFill>
                <a:latin typeface="Arial" panose="020B0604020202020204" pitchFamily="34" charset="0"/>
                <a:ea typeface="Segoe UI" pitchFamily="34" charset="0"/>
                <a:cs typeface="Arial" panose="020B0604020202020204" pitchFamily="34" charset="0"/>
              </a:rPr>
              <a:t> DHCP</a:t>
            </a:r>
            <a:r>
              <a:rPr lang="ru-RU" sz="1400" dirty="0">
                <a:solidFill>
                  <a:srgbClr val="000000"/>
                </a:solidFill>
                <a:latin typeface="Arial" panose="020B0604020202020204" pitchFamily="34" charset="0"/>
                <a:ea typeface="Segoe UI" pitchFamily="34" charset="0"/>
                <a:cs typeface="Arial" panose="020B0604020202020204" pitchFamily="34" charset="0"/>
              </a:rPr>
              <a:t>-серверов</a:t>
            </a:r>
            <a:endParaRPr lang="en-US" sz="14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21" name="frame 3 alt-text, &quot; If DHCP Server1  ...&quot;" descr="This is the 3rd of 6 frames. It depicts how the DHCP server 1 is on the domain controller's list of authorized servers.&#10;An explanation of this appears in a text box.&#10;A green check mark appears on the domain controller's AD DS.&#10;An arrow points from the domain controller to DHCP Server 1. &#10;Two green check marks appear beside DHCP Server 1; these check marks and their labels indicate that DHCP Server 1 is authorized and services DHCP requests."/>
          <p:cNvSpPr>
            <a:spLocks noChangeArrowheads="1"/>
          </p:cNvSpPr>
          <p:nvPr/>
        </p:nvSpPr>
        <p:spPr bwMode="auto">
          <a:xfrm>
            <a:off x="6563221" y="5548267"/>
            <a:ext cx="5192635" cy="623738"/>
          </a:xfrm>
          <a:prstGeom prst="roundRect">
            <a:avLst>
              <a:gd name="adj" fmla="val 4167"/>
            </a:avLst>
          </a:prstGeom>
          <a:solidFill>
            <a:schemeClr val="accent5">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95000"/>
              </a:lnSpc>
              <a:buFont typeface="Wingdings" panose="05000000000000000000" pitchFamily="2" charset="2"/>
              <a:buChar char="Ø"/>
            </a:pPr>
            <a:r>
              <a:rPr lang="ru-RU" sz="1400" dirty="0">
                <a:solidFill>
                  <a:srgbClr val="000000"/>
                </a:solidFill>
                <a:latin typeface="Arial" panose="020B0604020202020204" pitchFamily="34" charset="0"/>
                <a:ea typeface="Segoe UI" pitchFamily="34" charset="0"/>
                <a:cs typeface="Arial" panose="020B0604020202020204" pitchFamily="34" charset="0"/>
              </a:rPr>
              <a:t>Если DHCP-сервер 1 находит свой IP-адрес в списке, то запускается служба и DHCP-клиенты поддерживаются</a:t>
            </a:r>
            <a:endParaRPr lang="en-US" sz="14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22" name="arrow at top right to left" descr="&quot;&quot;"/>
          <p:cNvSpPr>
            <a:spLocks noChangeShapeType="1"/>
          </p:cNvSpPr>
          <p:nvPr/>
        </p:nvSpPr>
        <p:spPr bwMode="auto">
          <a:xfrm flipH="1">
            <a:off x="8207423" y="2985517"/>
            <a:ext cx="15208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solidFill>
                <a:srgbClr val="000000"/>
              </a:solidFill>
            </a:endParaRPr>
          </a:p>
        </p:txBody>
      </p:sp>
      <p:sp>
        <p:nvSpPr>
          <p:cNvPr id="123" name="arrow at top left to right" descr="&quot;&quot;"/>
          <p:cNvSpPr>
            <a:spLocks noChangeShapeType="1"/>
          </p:cNvSpPr>
          <p:nvPr/>
        </p:nvSpPr>
        <p:spPr bwMode="auto">
          <a:xfrm>
            <a:off x="8196311" y="3155653"/>
            <a:ext cx="15208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solidFill>
                <a:srgbClr val="000000"/>
              </a:solidFill>
            </a:endParaRPr>
          </a:p>
        </p:txBody>
      </p:sp>
      <p:sp>
        <p:nvSpPr>
          <p:cNvPr id="124" name="arrow bottom R to top L" descr="&quot;&quot;"/>
          <p:cNvSpPr>
            <a:spLocks noChangeShapeType="1"/>
          </p:cNvSpPr>
          <p:nvPr/>
        </p:nvSpPr>
        <p:spPr bwMode="auto">
          <a:xfrm rot="1250189" flipH="1">
            <a:off x="8226141" y="3759068"/>
            <a:ext cx="19034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solidFill>
                <a:srgbClr val="000000"/>
              </a:solidFill>
            </a:endParaRPr>
          </a:p>
        </p:txBody>
      </p:sp>
      <p:sp>
        <p:nvSpPr>
          <p:cNvPr id="125" name="arrow top left to bottom R" descr="&quot;&quot;"/>
          <p:cNvSpPr>
            <a:spLocks noChangeShapeType="1"/>
          </p:cNvSpPr>
          <p:nvPr/>
        </p:nvSpPr>
        <p:spPr bwMode="auto">
          <a:xfrm rot="1250189">
            <a:off x="8145181" y="3932457"/>
            <a:ext cx="19034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solidFill>
                <a:srgbClr val="000000"/>
              </a:solidFill>
            </a:endParaRPr>
          </a:p>
        </p:txBody>
      </p:sp>
      <p:sp>
        <p:nvSpPr>
          <p:cNvPr id="126" name="arrow bottom L to top R" descr="&quot;&quot;"/>
          <p:cNvSpPr>
            <a:spLocks noChangeShapeType="1"/>
          </p:cNvSpPr>
          <p:nvPr/>
        </p:nvSpPr>
        <p:spPr bwMode="auto">
          <a:xfrm rot="20349811">
            <a:off x="8145181" y="3653436"/>
            <a:ext cx="19034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solidFill>
                <a:srgbClr val="000000"/>
              </a:solidFill>
            </a:endParaRPr>
          </a:p>
        </p:txBody>
      </p:sp>
      <p:sp>
        <p:nvSpPr>
          <p:cNvPr id="127" name="arrow top R to bottom L" descr="&quot;&quot;"/>
          <p:cNvSpPr>
            <a:spLocks noChangeShapeType="1"/>
          </p:cNvSpPr>
          <p:nvPr/>
        </p:nvSpPr>
        <p:spPr bwMode="auto">
          <a:xfrm rot="20349811" flipH="1">
            <a:off x="8226142" y="3807430"/>
            <a:ext cx="19034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solidFill>
                <a:srgbClr val="000000"/>
              </a:solidFill>
            </a:endParaRPr>
          </a:p>
        </p:txBody>
      </p:sp>
      <p:sp>
        <p:nvSpPr>
          <p:cNvPr id="142" name="arrow" descr="&quot;&quot;"/>
          <p:cNvSpPr>
            <a:spLocks noChangeShapeType="1"/>
          </p:cNvSpPr>
          <p:nvPr/>
        </p:nvSpPr>
        <p:spPr bwMode="auto">
          <a:xfrm>
            <a:off x="8288383" y="4491206"/>
            <a:ext cx="15208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solidFill>
                <a:srgbClr val="000000"/>
              </a:solidFill>
            </a:endParaRPr>
          </a:p>
        </p:txBody>
      </p:sp>
      <p:sp>
        <p:nvSpPr>
          <p:cNvPr id="143" name="large text @ top"/>
          <p:cNvSpPr>
            <a:spLocks noChangeArrowheads="1"/>
          </p:cNvSpPr>
          <p:nvPr/>
        </p:nvSpPr>
        <p:spPr bwMode="auto">
          <a:xfrm>
            <a:off x="6803276" y="1095560"/>
            <a:ext cx="5083028" cy="812800"/>
          </a:xfrm>
          <a:prstGeom prst="roundRect">
            <a:avLst>
              <a:gd name="adj" fmla="val 16667"/>
            </a:avLst>
          </a:prstGeom>
          <a:noFill/>
          <a:ln w="9525" algn="ctr">
            <a:noFill/>
            <a:round/>
            <a:headEnd/>
            <a:tailEnd/>
          </a:ln>
          <a:effectLst/>
        </p:spPr>
        <p:txBody>
          <a:bodyPr anchor="ctr"/>
          <a:lstStyle/>
          <a:p>
            <a:pPr algn="ctr"/>
            <a:r>
              <a:rPr lang="ru-RU" sz="1500" b="1" dirty="0">
                <a:latin typeface="Arial" panose="020B0604020202020204" pitchFamily="34" charset="0"/>
                <a:ea typeface="Segoe UI" pitchFamily="34" charset="0"/>
                <a:cs typeface="Arial" panose="020B0604020202020204" pitchFamily="34" charset="0"/>
              </a:rPr>
              <a:t>Авторизации DHCP регистрирует службу DHCP-сервера в домене </a:t>
            </a:r>
            <a:r>
              <a:rPr lang="ru-RU" sz="1500" b="1" dirty="0" err="1">
                <a:latin typeface="Arial" panose="020B0604020202020204" pitchFamily="34" charset="0"/>
                <a:ea typeface="Segoe UI" pitchFamily="34" charset="0"/>
                <a:cs typeface="Arial" panose="020B0604020202020204" pitchFamily="34" charset="0"/>
              </a:rPr>
              <a:t>Active</a:t>
            </a:r>
            <a:r>
              <a:rPr lang="ru-RU" sz="1500" b="1" dirty="0">
                <a:latin typeface="Arial" panose="020B0604020202020204" pitchFamily="34" charset="0"/>
                <a:ea typeface="Segoe UI" pitchFamily="34" charset="0"/>
                <a:cs typeface="Arial" panose="020B0604020202020204" pitchFamily="34" charset="0"/>
              </a:rPr>
              <a:t> </a:t>
            </a:r>
            <a:r>
              <a:rPr lang="ru-RU" sz="1500" b="1" dirty="0" err="1">
                <a:latin typeface="Arial" panose="020B0604020202020204" pitchFamily="34" charset="0"/>
                <a:ea typeface="Segoe UI" pitchFamily="34" charset="0"/>
                <a:cs typeface="Arial" panose="020B0604020202020204" pitchFamily="34" charset="0"/>
              </a:rPr>
              <a:t>Directory</a:t>
            </a:r>
            <a:r>
              <a:rPr lang="ru-RU" sz="1500" b="1" dirty="0">
                <a:latin typeface="Arial" panose="020B0604020202020204" pitchFamily="34" charset="0"/>
                <a:ea typeface="Segoe UI" pitchFamily="34" charset="0"/>
                <a:cs typeface="Arial" panose="020B0604020202020204" pitchFamily="34" charset="0"/>
              </a:rPr>
              <a:t> для поддержки DHCP-клиентов</a:t>
            </a:r>
            <a:endParaRPr lang="en-US" sz="1500" b="1" dirty="0">
              <a:latin typeface="Arial" panose="020B0604020202020204" pitchFamily="34" charset="0"/>
              <a:ea typeface="Segoe UI" pitchFamily="34" charset="0"/>
              <a:cs typeface="Arial" panose="020B0604020202020204" pitchFamily="34" charset="0"/>
            </a:endParaRPr>
          </a:p>
        </p:txBody>
      </p:sp>
      <p:pic>
        <p:nvPicPr>
          <p:cNvPr id="144" name="green on AD D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64541" y="2183207"/>
            <a:ext cx="417662" cy="41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nk X on AD DS"/>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86145" y="2204487"/>
            <a:ext cx="386784" cy="38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9082" y="2005116"/>
            <a:ext cx="598933" cy="91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62" descr="Router"/>
          <p:cNvPicPr>
            <a:picLocks noChangeAspect="1" noChangeArrowheads="1"/>
          </p:cNvPicPr>
          <p:nvPr/>
        </p:nvPicPr>
        <p:blipFill>
          <a:blip r:embed="rId6" cstate="print">
            <a:duotone>
              <a:srgbClr val="4472C4">
                <a:shade val="45000"/>
                <a:satMod val="135000"/>
              </a:srgbClr>
              <a:prstClr val="white"/>
            </a:duotone>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p:blipFill>
        <p:spPr bwMode="auto">
          <a:xfrm>
            <a:off x="1980581" y="4012764"/>
            <a:ext cx="802165" cy="522230"/>
          </a:xfrm>
          <a:prstGeom prst="rect">
            <a:avLst/>
          </a:prstGeom>
          <a:noFill/>
        </p:spPr>
      </p:pic>
      <p:pic>
        <p:nvPicPr>
          <p:cNvPr id="151" name="Picture 62" descr="Router"/>
          <p:cNvPicPr>
            <a:picLocks noChangeAspect="1" noChangeArrowheads="1"/>
          </p:cNvPicPr>
          <p:nvPr/>
        </p:nvPicPr>
        <p:blipFill>
          <a:blip r:embed="rId6" cstate="print">
            <a:duotone>
              <a:srgbClr val="4472C4">
                <a:shade val="45000"/>
                <a:satMod val="135000"/>
              </a:srgbClr>
              <a:prstClr val="white"/>
            </a:duotone>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p:blipFill>
        <p:spPr bwMode="auto">
          <a:xfrm>
            <a:off x="4176564" y="4012764"/>
            <a:ext cx="802165" cy="522230"/>
          </a:xfrm>
          <a:prstGeom prst="rect">
            <a:avLst/>
          </a:prstGeom>
          <a:noFill/>
        </p:spPr>
      </p:pic>
      <p:pic>
        <p:nvPicPr>
          <p:cNvPr id="152"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430" y="1964808"/>
            <a:ext cx="598933" cy="91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Рисунок 1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7454" y="3687695"/>
            <a:ext cx="691026" cy="663783"/>
          </a:xfrm>
          <a:prstGeom prst="rect">
            <a:avLst/>
          </a:prstGeom>
        </p:spPr>
      </p:pic>
      <p:pic>
        <p:nvPicPr>
          <p:cNvPr id="157" name="Рисунок 1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131" y="3949395"/>
            <a:ext cx="691026" cy="663783"/>
          </a:xfrm>
          <a:prstGeom prst="rect">
            <a:avLst/>
          </a:prstGeom>
        </p:spPr>
      </p:pic>
      <p:pic>
        <p:nvPicPr>
          <p:cNvPr id="155" name="Рисунок 1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618" y="4293559"/>
            <a:ext cx="879448" cy="844776"/>
          </a:xfrm>
          <a:prstGeom prst="rect">
            <a:avLst/>
          </a:prstGeom>
        </p:spPr>
      </p:pic>
      <p:pic>
        <p:nvPicPr>
          <p:cNvPr id="156" name="Рисунок 1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61802" y="4334432"/>
            <a:ext cx="859121" cy="825250"/>
          </a:xfrm>
          <a:prstGeom prst="rect">
            <a:avLst/>
          </a:prstGeom>
        </p:spPr>
      </p:pic>
      <p:pic>
        <p:nvPicPr>
          <p:cNvPr id="146" name="Рисунок 1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6445" y="4022565"/>
            <a:ext cx="879448" cy="844776"/>
          </a:xfrm>
          <a:prstGeom prst="rect">
            <a:avLst/>
          </a:prstGeom>
        </p:spPr>
      </p:pic>
      <p:pic>
        <p:nvPicPr>
          <p:cNvPr id="153" name="Рисунок 1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0629" y="4063438"/>
            <a:ext cx="859121" cy="825250"/>
          </a:xfrm>
          <a:prstGeom prst="rect">
            <a:avLst/>
          </a:prstGeom>
        </p:spPr>
      </p:pic>
      <p:pic>
        <p:nvPicPr>
          <p:cNvPr id="159"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9220" y="2533041"/>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1495" y="4047752"/>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2" descr="File-Application_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4055" y="2362680"/>
            <a:ext cx="608155" cy="9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Рисунок 1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11184" y="3845948"/>
            <a:ext cx="1001900" cy="1037393"/>
          </a:xfrm>
          <a:prstGeom prst="rect">
            <a:avLst/>
          </a:prstGeom>
        </p:spPr>
      </p:pic>
      <p:sp>
        <p:nvSpPr>
          <p:cNvPr id="8" name="Прямоугольник 7"/>
          <p:cNvSpPr/>
          <p:nvPr/>
        </p:nvSpPr>
        <p:spPr>
          <a:xfrm>
            <a:off x="10367915" y="4504852"/>
            <a:ext cx="1718408" cy="8473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grpSp>
        <p:nvGrpSpPr>
          <p:cNvPr id="128" name="unauthorized red" descr="&quot;&quot;"/>
          <p:cNvGrpSpPr>
            <a:grpSpLocks/>
          </p:cNvGrpSpPr>
          <p:nvPr/>
        </p:nvGrpSpPr>
        <p:grpSpPr bwMode="auto">
          <a:xfrm>
            <a:off x="10328374" y="4328639"/>
            <a:ext cx="2178624" cy="1331913"/>
            <a:chOff x="3892" y="2954"/>
            <a:chExt cx="1470" cy="839"/>
          </a:xfrm>
          <a:noFill/>
          <a:effectLst/>
        </p:grpSpPr>
        <p:sp>
          <p:nvSpPr>
            <p:cNvPr id="129" name="AutoShape 74" descr="&quot;&quot;"/>
            <p:cNvSpPr>
              <a:spLocks noChangeArrowheads="1"/>
            </p:cNvSpPr>
            <p:nvPr/>
          </p:nvSpPr>
          <p:spPr bwMode="auto">
            <a:xfrm>
              <a:off x="3892" y="2954"/>
              <a:ext cx="1470" cy="839"/>
            </a:xfrm>
            <a:prstGeom prst="roundRect">
              <a:avLst>
                <a:gd name="adj" fmla="val 2931"/>
              </a:avLst>
            </a:prstGeom>
            <a:grpFill/>
            <a:ln w="9525" algn="ctr">
              <a:noFill/>
              <a:round/>
              <a:headEnd/>
              <a:tailEnd/>
            </a:ln>
            <a:extLst/>
          </p:spPr>
          <p:txBody>
            <a:bodyPr wrap="none" anchor="ctr"/>
            <a:lstStyle/>
            <a:p>
              <a:endParaRPr lang="en-US" sz="1200" dirty="0">
                <a:solidFill>
                  <a:srgbClr val="000000"/>
                </a:solidFill>
                <a:latin typeface="Segoe UI" pitchFamily="34" charset="0"/>
                <a:ea typeface="Segoe UI" pitchFamily="34" charset="0"/>
                <a:cs typeface="Segoe UI" pitchFamily="34" charset="0"/>
              </a:endParaRPr>
            </a:p>
          </p:txBody>
        </p:sp>
        <p:sp>
          <p:nvSpPr>
            <p:cNvPr id="130" name="Text Box 75" descr="&quot;&quot;"/>
            <p:cNvSpPr txBox="1">
              <a:spLocks noChangeArrowheads="1"/>
            </p:cNvSpPr>
            <p:nvPr/>
          </p:nvSpPr>
          <p:spPr bwMode="auto">
            <a:xfrm>
              <a:off x="4196" y="3089"/>
              <a:ext cx="884" cy="174"/>
            </a:xfrm>
            <a:prstGeom prst="rect">
              <a:avLst/>
            </a:prstGeom>
            <a:grpFill/>
            <a:ln w="9525" algn="ctr">
              <a:noFill/>
              <a:miter lim="800000"/>
              <a:headEnd/>
              <a:tailEnd/>
            </a:ln>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ru-RU" sz="1200" b="0" dirty="0">
                  <a:solidFill>
                    <a:srgbClr val="000000"/>
                  </a:solidFill>
                  <a:latin typeface="Segoe UI" pitchFamily="34" charset="0"/>
                  <a:ea typeface="Segoe UI" pitchFamily="34" charset="0"/>
                  <a:cs typeface="Segoe UI" pitchFamily="34" charset="0"/>
                </a:rPr>
                <a:t>Не авторизован</a:t>
              </a:r>
              <a:endParaRPr lang="en-US" sz="1200" b="0" dirty="0">
                <a:solidFill>
                  <a:srgbClr val="000000"/>
                </a:solidFill>
                <a:latin typeface="Segoe UI" pitchFamily="34" charset="0"/>
                <a:ea typeface="Segoe UI" pitchFamily="34" charset="0"/>
                <a:cs typeface="Segoe UI" pitchFamily="34" charset="0"/>
              </a:endParaRPr>
            </a:p>
          </p:txBody>
        </p:sp>
        <p:sp>
          <p:nvSpPr>
            <p:cNvPr id="131" name="Text Box 76" descr="&quot;&quot;"/>
            <p:cNvSpPr txBox="1">
              <a:spLocks noChangeArrowheads="1"/>
            </p:cNvSpPr>
            <p:nvPr/>
          </p:nvSpPr>
          <p:spPr bwMode="auto">
            <a:xfrm>
              <a:off x="4193" y="3306"/>
              <a:ext cx="1071" cy="291"/>
            </a:xfrm>
            <a:prstGeom prst="rect">
              <a:avLst/>
            </a:prstGeom>
            <a:grpFill/>
            <a:ln w="9525" algn="ctr">
              <a:noFill/>
              <a:miter lim="800000"/>
              <a:headEnd/>
              <a:tailEnd/>
            </a:ln>
            <a:extLst/>
          </p:spPr>
          <p:txBody>
            <a:bodyPr wrap="squar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ru-RU" sz="1200" b="0" dirty="0">
                  <a:solidFill>
                    <a:srgbClr val="000000"/>
                  </a:solidFill>
                  <a:latin typeface="Segoe UI" pitchFamily="34" charset="0"/>
                  <a:ea typeface="Segoe UI" pitchFamily="34" charset="0"/>
                  <a:cs typeface="Segoe UI" pitchFamily="34" charset="0"/>
                </a:rPr>
                <a:t>Службы </a:t>
              </a:r>
              <a:r>
                <a:rPr lang="en-US" sz="1200" b="0" dirty="0">
                  <a:solidFill>
                    <a:srgbClr val="000000"/>
                  </a:solidFill>
                  <a:latin typeface="Segoe UI" pitchFamily="34" charset="0"/>
                  <a:ea typeface="Segoe UI" pitchFamily="34" charset="0"/>
                  <a:cs typeface="Segoe UI" pitchFamily="34" charset="0"/>
                </a:rPr>
                <a:t>DHCP</a:t>
              </a:r>
              <a:endParaRPr lang="ru-RU" sz="1200" b="0" dirty="0">
                <a:solidFill>
                  <a:srgbClr val="000000"/>
                </a:solidFill>
                <a:latin typeface="Segoe UI" pitchFamily="34" charset="0"/>
                <a:ea typeface="Segoe UI" pitchFamily="34" charset="0"/>
                <a:cs typeface="Segoe UI" pitchFamily="34" charset="0"/>
              </a:endParaRPr>
            </a:p>
            <a:p>
              <a:r>
                <a:rPr lang="ru-RU" sz="1200" b="0" dirty="0">
                  <a:solidFill>
                    <a:srgbClr val="000000"/>
                  </a:solidFill>
                  <a:latin typeface="Segoe UI" pitchFamily="34" charset="0"/>
                  <a:ea typeface="Segoe UI" pitchFamily="34" charset="0"/>
                  <a:cs typeface="Segoe UI" pitchFamily="34" charset="0"/>
                </a:rPr>
                <a:t>не активны</a:t>
              </a:r>
              <a:endParaRPr lang="en-US" sz="1200" b="0" dirty="0">
                <a:solidFill>
                  <a:srgbClr val="000000"/>
                </a:solidFill>
                <a:latin typeface="Segoe UI" pitchFamily="34" charset="0"/>
                <a:ea typeface="Segoe UI" pitchFamily="34" charset="0"/>
                <a:cs typeface="Segoe UI" pitchFamily="34" charset="0"/>
              </a:endParaRPr>
            </a:p>
          </p:txBody>
        </p:sp>
        <p:pic>
          <p:nvPicPr>
            <p:cNvPr id="132" name="Picture 77"/>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975" y="3086"/>
              <a:ext cx="175" cy="175"/>
            </a:xfrm>
            <a:prstGeom prst="rect">
              <a:avLst/>
            </a:prstGeom>
            <a:grpFill/>
            <a:ln w="9525">
              <a:noFill/>
              <a:miter lim="800000"/>
              <a:headEnd/>
              <a:tailEnd/>
            </a:ln>
            <a:extLst/>
          </p:spPr>
        </p:pic>
        <p:pic>
          <p:nvPicPr>
            <p:cNvPr id="133" name="Picture 78"/>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979" y="3347"/>
              <a:ext cx="185" cy="185"/>
            </a:xfrm>
            <a:prstGeom prst="rect">
              <a:avLst/>
            </a:prstGeom>
            <a:grpFill/>
            <a:ln w="9525">
              <a:noFill/>
              <a:miter lim="800000"/>
              <a:headEnd/>
              <a:tailEnd/>
            </a:ln>
            <a:extLst/>
          </p:spPr>
        </p:pic>
      </p:grpSp>
      <p:sp>
        <p:nvSpPr>
          <p:cNvPr id="141" name="DHCP server2" descr="&quot;&quot;"/>
          <p:cNvSpPr>
            <a:spLocks noChangeArrowheads="1"/>
          </p:cNvSpPr>
          <p:nvPr/>
        </p:nvSpPr>
        <p:spPr bwMode="auto">
          <a:xfrm>
            <a:off x="10367914" y="4152427"/>
            <a:ext cx="1718408" cy="359724"/>
          </a:xfrm>
          <a:prstGeom prst="roundRect">
            <a:avLst>
              <a:gd name="adj" fmla="val 4167"/>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r>
              <a:rPr lang="en-US" sz="1200" b="1" dirty="0">
                <a:solidFill>
                  <a:schemeClr val="bg1"/>
                </a:solidFill>
                <a:latin typeface="Segoe UI" pitchFamily="34" charset="0"/>
                <a:ea typeface="Segoe UI" pitchFamily="34" charset="0"/>
                <a:cs typeface="Segoe UI" pitchFamily="34" charset="0"/>
              </a:rPr>
              <a:t>DHCP-</a:t>
            </a:r>
            <a:r>
              <a:rPr lang="ru-RU" sz="1200" b="1" dirty="0">
                <a:solidFill>
                  <a:schemeClr val="bg1"/>
                </a:solidFill>
                <a:latin typeface="Segoe UI" pitchFamily="34" charset="0"/>
                <a:ea typeface="Segoe UI" pitchFamily="34" charset="0"/>
                <a:cs typeface="Segoe UI" pitchFamily="34" charset="0"/>
              </a:rPr>
              <a:t>сервер </a:t>
            </a:r>
            <a:r>
              <a:rPr lang="en-US" sz="1200" b="1" dirty="0">
                <a:solidFill>
                  <a:schemeClr val="bg1"/>
                </a:solidFill>
                <a:latin typeface="Segoe UI" pitchFamily="34" charset="0"/>
                <a:ea typeface="Segoe UI" pitchFamily="34" charset="0"/>
                <a:cs typeface="Segoe UI" pitchFamily="34" charset="0"/>
              </a:rPr>
              <a:t>2</a:t>
            </a:r>
          </a:p>
        </p:txBody>
      </p:sp>
      <p:grpSp>
        <p:nvGrpSpPr>
          <p:cNvPr id="134" name="authorized green" descr="&quot;&quot;"/>
          <p:cNvGrpSpPr>
            <a:grpSpLocks/>
          </p:cNvGrpSpPr>
          <p:nvPr/>
        </p:nvGrpSpPr>
        <p:grpSpPr bwMode="auto">
          <a:xfrm>
            <a:off x="10435505" y="2521709"/>
            <a:ext cx="1871141" cy="1071899"/>
            <a:chOff x="3892" y="1915"/>
            <a:chExt cx="1207" cy="718"/>
          </a:xfrm>
          <a:solidFill>
            <a:schemeClr val="accent1"/>
          </a:solidFill>
          <a:effectLst/>
        </p:grpSpPr>
        <p:sp>
          <p:nvSpPr>
            <p:cNvPr id="135" name="AutoShape 80" descr="&quot;&quot;"/>
            <p:cNvSpPr>
              <a:spLocks noChangeArrowheads="1"/>
            </p:cNvSpPr>
            <p:nvPr/>
          </p:nvSpPr>
          <p:spPr bwMode="auto">
            <a:xfrm>
              <a:off x="3892" y="1915"/>
              <a:ext cx="1067" cy="713"/>
            </a:xfrm>
            <a:prstGeom prst="roundRect">
              <a:avLst>
                <a:gd name="adj" fmla="val 2931"/>
              </a:avLst>
            </a:prstGeom>
            <a:ln>
              <a:noFill/>
              <a:headEnd/>
              <a:tailEnd/>
            </a:ln>
            <a:extLst/>
          </p:spPr>
          <p:style>
            <a:lnRef idx="3">
              <a:schemeClr val="lt1"/>
            </a:lnRef>
            <a:fillRef idx="1">
              <a:schemeClr val="accent5"/>
            </a:fillRef>
            <a:effectRef idx="1">
              <a:schemeClr val="accent5"/>
            </a:effectRef>
            <a:fontRef idx="minor">
              <a:schemeClr val="lt1"/>
            </a:fontRef>
          </p:style>
          <p:txBody>
            <a:bodyPr wrap="none" anchor="ctr"/>
            <a:lstStyle/>
            <a:p>
              <a:endParaRPr lang="en-US" sz="1200" dirty="0">
                <a:solidFill>
                  <a:srgbClr val="000000"/>
                </a:solidFill>
                <a:latin typeface="Segoe UI" pitchFamily="34" charset="0"/>
                <a:ea typeface="Segoe UI" pitchFamily="34" charset="0"/>
                <a:cs typeface="Segoe UI" pitchFamily="34" charset="0"/>
              </a:endParaRPr>
            </a:p>
          </p:txBody>
        </p:sp>
        <p:sp>
          <p:nvSpPr>
            <p:cNvPr id="136" name="Text Box 81" descr="&quot;&quot;"/>
            <p:cNvSpPr txBox="1">
              <a:spLocks noChangeArrowheads="1"/>
            </p:cNvSpPr>
            <p:nvPr/>
          </p:nvSpPr>
          <p:spPr bwMode="auto">
            <a:xfrm>
              <a:off x="4096" y="2088"/>
              <a:ext cx="942" cy="186"/>
            </a:xfrm>
            <a:prstGeom prst="rect">
              <a:avLst/>
            </a:prstGeom>
            <a:noFill/>
            <a:ln>
              <a:noFill/>
              <a:headEnd/>
              <a:tailEnd/>
            </a:ln>
            <a:extLst/>
          </p:spPr>
          <p:style>
            <a:lnRef idx="3">
              <a:schemeClr val="lt1"/>
            </a:lnRef>
            <a:fillRef idx="1">
              <a:schemeClr val="accent5"/>
            </a:fillRef>
            <a:effectRef idx="1">
              <a:schemeClr val="accent5"/>
            </a:effectRef>
            <a:fontRef idx="minor">
              <a:schemeClr val="lt1"/>
            </a:fontRef>
          </p:style>
          <p:txBody>
            <a:bodyPr wrap="squar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ru-RU" sz="1200" b="0" dirty="0">
                  <a:solidFill>
                    <a:srgbClr val="000000"/>
                  </a:solidFill>
                  <a:latin typeface="Segoe UI" pitchFamily="34" charset="0"/>
                  <a:ea typeface="Segoe UI" pitchFamily="34" charset="0"/>
                  <a:cs typeface="Segoe UI" pitchFamily="34" charset="0"/>
                </a:rPr>
                <a:t>Авторизован</a:t>
              </a:r>
              <a:endParaRPr lang="en-US" sz="1200" b="0" dirty="0">
                <a:solidFill>
                  <a:srgbClr val="000000"/>
                </a:solidFill>
                <a:latin typeface="Segoe UI" pitchFamily="34" charset="0"/>
                <a:ea typeface="Segoe UI" pitchFamily="34" charset="0"/>
                <a:cs typeface="Segoe UI" pitchFamily="34" charset="0"/>
              </a:endParaRPr>
            </a:p>
          </p:txBody>
        </p:sp>
        <p:sp>
          <p:nvSpPr>
            <p:cNvPr id="137" name="Text Box 82" descr="&quot;&quot;"/>
            <p:cNvSpPr txBox="1">
              <a:spLocks noChangeArrowheads="1"/>
            </p:cNvSpPr>
            <p:nvPr/>
          </p:nvSpPr>
          <p:spPr bwMode="auto">
            <a:xfrm>
              <a:off x="4104" y="2324"/>
              <a:ext cx="995" cy="309"/>
            </a:xfrm>
            <a:prstGeom prst="rect">
              <a:avLst/>
            </a:prstGeom>
            <a:noFill/>
            <a:ln>
              <a:noFill/>
              <a:headEnd/>
              <a:tailEnd/>
            </a:ln>
            <a:extLst/>
          </p:spPr>
          <p:style>
            <a:lnRef idx="3">
              <a:schemeClr val="lt1"/>
            </a:lnRef>
            <a:fillRef idx="1">
              <a:schemeClr val="accent5"/>
            </a:fillRef>
            <a:effectRef idx="1">
              <a:schemeClr val="accent5"/>
            </a:effectRef>
            <a:fontRef idx="minor">
              <a:schemeClr val="lt1"/>
            </a:fontRef>
          </p:style>
          <p:txBody>
            <a:bodyPr wrap="squar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ru-RU" sz="1200" b="0" dirty="0">
                  <a:solidFill>
                    <a:srgbClr val="000000"/>
                  </a:solidFill>
                  <a:latin typeface="Segoe UI" pitchFamily="34" charset="0"/>
                  <a:ea typeface="Segoe UI" pitchFamily="34" charset="0"/>
                  <a:cs typeface="Segoe UI" pitchFamily="34" charset="0"/>
                </a:rPr>
                <a:t>Службы</a:t>
              </a:r>
              <a:r>
                <a:rPr lang="en-US" sz="1200" b="0" dirty="0">
                  <a:solidFill>
                    <a:srgbClr val="000000"/>
                  </a:solidFill>
                  <a:latin typeface="Segoe UI" pitchFamily="34" charset="0"/>
                  <a:ea typeface="Segoe UI" pitchFamily="34" charset="0"/>
                  <a:cs typeface="Segoe UI" pitchFamily="34" charset="0"/>
                </a:rPr>
                <a:t> DHCP </a:t>
              </a:r>
              <a:r>
                <a:rPr lang="ru-RU" sz="1200" b="0" dirty="0">
                  <a:solidFill>
                    <a:srgbClr val="000000"/>
                  </a:solidFill>
                  <a:latin typeface="Segoe UI" pitchFamily="34" charset="0"/>
                  <a:ea typeface="Segoe UI" pitchFamily="34" charset="0"/>
                  <a:cs typeface="Segoe UI" pitchFamily="34" charset="0"/>
                </a:rPr>
                <a:t>активны</a:t>
              </a:r>
              <a:endParaRPr lang="en-US" sz="1200" b="0" dirty="0">
                <a:solidFill>
                  <a:srgbClr val="000000"/>
                </a:solidFill>
                <a:latin typeface="Segoe UI" pitchFamily="34" charset="0"/>
                <a:ea typeface="Segoe UI" pitchFamily="34" charset="0"/>
                <a:cs typeface="Segoe UI" pitchFamily="34" charset="0"/>
              </a:endParaRPr>
            </a:p>
          </p:txBody>
        </p:sp>
        <p:pic>
          <p:nvPicPr>
            <p:cNvPr id="138" name="Picture 83"/>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909" y="2061"/>
              <a:ext cx="195" cy="202"/>
            </a:xfrm>
            <a:prstGeom prst="rect">
              <a:avLst/>
            </a:prstGeom>
            <a:ln>
              <a:noFill/>
              <a:headEnd/>
              <a:tailEnd/>
            </a:ln>
            <a:extLst/>
          </p:spPr>
          <p:style>
            <a:lnRef idx="3">
              <a:schemeClr val="lt1"/>
            </a:lnRef>
            <a:fillRef idx="1">
              <a:schemeClr val="accent5"/>
            </a:fillRef>
            <a:effectRef idx="1">
              <a:schemeClr val="accent5"/>
            </a:effectRef>
            <a:fontRef idx="minor">
              <a:schemeClr val="lt1"/>
            </a:fontRef>
          </p:style>
        </p:pic>
        <p:pic>
          <p:nvPicPr>
            <p:cNvPr id="139" name="Picture 84"/>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3913" y="2341"/>
              <a:ext cx="194" cy="201"/>
            </a:xfrm>
            <a:prstGeom prst="rect">
              <a:avLst/>
            </a:prstGeom>
            <a:ln>
              <a:noFill/>
              <a:headEnd/>
              <a:tailEnd/>
            </a:ln>
            <a:extLst/>
          </p:spPr>
          <p:style>
            <a:lnRef idx="3">
              <a:schemeClr val="lt1"/>
            </a:lnRef>
            <a:fillRef idx="1">
              <a:schemeClr val="accent5"/>
            </a:fillRef>
            <a:effectRef idx="1">
              <a:schemeClr val="accent5"/>
            </a:effectRef>
            <a:fontRef idx="minor">
              <a:schemeClr val="lt1"/>
            </a:fontRef>
          </p:style>
        </p:pic>
      </p:grpSp>
      <p:sp>
        <p:nvSpPr>
          <p:cNvPr id="140" name="DHCP server1" descr="&quot;&quot;"/>
          <p:cNvSpPr>
            <a:spLocks noChangeArrowheads="1"/>
          </p:cNvSpPr>
          <p:nvPr/>
        </p:nvSpPr>
        <p:spPr bwMode="auto">
          <a:xfrm>
            <a:off x="10435507" y="2330412"/>
            <a:ext cx="1639808" cy="392834"/>
          </a:xfrm>
          <a:prstGeom prst="roundRect">
            <a:avLst>
              <a:gd name="adj" fmla="val 41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r>
              <a:rPr lang="en-US" sz="1200" b="1" dirty="0">
                <a:solidFill>
                  <a:schemeClr val="bg1"/>
                </a:solidFill>
                <a:latin typeface="Arial" panose="020B0604020202020204" pitchFamily="34" charset="0"/>
                <a:ea typeface="Segoe UI" pitchFamily="34" charset="0"/>
                <a:cs typeface="Arial" panose="020B0604020202020204" pitchFamily="34" charset="0"/>
              </a:rPr>
              <a:t>DHCP-</a:t>
            </a:r>
            <a:r>
              <a:rPr lang="ru-RU" sz="1200" b="1" dirty="0">
                <a:solidFill>
                  <a:schemeClr val="bg1"/>
                </a:solidFill>
                <a:latin typeface="Arial" panose="020B0604020202020204" pitchFamily="34" charset="0"/>
                <a:ea typeface="Segoe UI" pitchFamily="34" charset="0"/>
                <a:cs typeface="Arial" panose="020B0604020202020204" pitchFamily="34" charset="0"/>
              </a:rPr>
              <a:t>сервер </a:t>
            </a:r>
            <a:r>
              <a:rPr lang="en-US" sz="1200" b="1" dirty="0">
                <a:solidFill>
                  <a:schemeClr val="bg1"/>
                </a:solidFill>
                <a:latin typeface="Arial" panose="020B0604020202020204" pitchFamily="34" charset="0"/>
                <a:ea typeface="Segoe UI" pitchFamily="34" charset="0"/>
                <a:cs typeface="Arial" panose="020B0604020202020204" pitchFamily="34" charset="0"/>
              </a:rPr>
              <a:t>1</a:t>
            </a:r>
          </a:p>
        </p:txBody>
      </p:sp>
      <p:sp>
        <p:nvSpPr>
          <p:cNvPr id="117" name="frame 4 alt-text, &quot;DHCP Server 2 ...&quot;" descr="This is the 4th of 6 frames. It depicts how DHCP Server 2 contacts the domain controller in order to obtain a list of authorized DHCP Servers.&#10;An explanation of this appears in a text box.&#10;An arrow points from DHCP Server 1 to the domain controller"/>
          <p:cNvSpPr>
            <a:spLocks noChangeArrowheads="1"/>
          </p:cNvSpPr>
          <p:nvPr/>
        </p:nvSpPr>
        <p:spPr bwMode="auto">
          <a:xfrm>
            <a:off x="6563221" y="5548387"/>
            <a:ext cx="5212080" cy="623618"/>
          </a:xfrm>
          <a:prstGeom prst="roundRect">
            <a:avLst>
              <a:gd name="adj" fmla="val 4167"/>
            </a:avLst>
          </a:prstGeom>
          <a:solidFill>
            <a:schemeClr val="accent5">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anchor="ctr"/>
          <a:lstStyle/>
          <a:p>
            <a:pPr marL="285750" indent="-285750">
              <a:buFont typeface="Wingdings" panose="05000000000000000000" pitchFamily="2" charset="2"/>
              <a:buChar char="Ø"/>
            </a:pPr>
            <a:r>
              <a:rPr lang="en-US" sz="1400" dirty="0">
                <a:solidFill>
                  <a:srgbClr val="000000"/>
                </a:solidFill>
                <a:latin typeface="Arial" panose="020B0604020202020204" pitchFamily="34" charset="0"/>
                <a:ea typeface="Segoe UI" pitchFamily="34" charset="0"/>
                <a:cs typeface="Arial" panose="020B0604020202020204" pitchFamily="34" charset="0"/>
              </a:rPr>
              <a:t>DHCP</a:t>
            </a:r>
            <a:r>
              <a:rPr lang="ru-RU" sz="1400" dirty="0">
                <a:solidFill>
                  <a:srgbClr val="000000"/>
                </a:solidFill>
                <a:latin typeface="Arial" panose="020B0604020202020204" pitchFamily="34" charset="0"/>
                <a:ea typeface="Segoe UI" pitchFamily="34" charset="0"/>
                <a:cs typeface="Arial" panose="020B0604020202020204" pitchFamily="34" charset="0"/>
              </a:rPr>
              <a:t>-сервер </a:t>
            </a:r>
            <a:r>
              <a:rPr lang="en-US" sz="1400" dirty="0">
                <a:solidFill>
                  <a:srgbClr val="000000"/>
                </a:solidFill>
                <a:latin typeface="Arial" panose="020B0604020202020204" pitchFamily="34" charset="0"/>
                <a:ea typeface="Segoe UI" pitchFamily="34" charset="0"/>
                <a:cs typeface="Arial" panose="020B0604020202020204" pitchFamily="34" charset="0"/>
              </a:rPr>
              <a:t>2 </a:t>
            </a:r>
            <a:r>
              <a:rPr lang="ru-RU" sz="1400" dirty="0">
                <a:solidFill>
                  <a:srgbClr val="000000"/>
                </a:solidFill>
                <a:latin typeface="Arial" panose="020B0604020202020204" pitchFamily="34" charset="0"/>
                <a:ea typeface="Segoe UI" pitchFamily="34" charset="0"/>
                <a:cs typeface="Arial" panose="020B0604020202020204" pitchFamily="34" charset="0"/>
              </a:rPr>
              <a:t>проверяется контроллером домена, чтобы получить список авторизованных </a:t>
            </a:r>
            <a:r>
              <a:rPr lang="en-US" sz="1400" dirty="0">
                <a:solidFill>
                  <a:srgbClr val="000000"/>
                </a:solidFill>
                <a:latin typeface="Arial" panose="020B0604020202020204" pitchFamily="34" charset="0"/>
                <a:ea typeface="Segoe UI" pitchFamily="34" charset="0"/>
                <a:cs typeface="Arial" panose="020B0604020202020204" pitchFamily="34" charset="0"/>
              </a:rPr>
              <a:t>DHCP</a:t>
            </a:r>
            <a:r>
              <a:rPr lang="ru-RU" sz="1400" dirty="0">
                <a:solidFill>
                  <a:srgbClr val="000000"/>
                </a:solidFill>
                <a:latin typeface="Arial" panose="020B0604020202020204" pitchFamily="34" charset="0"/>
                <a:ea typeface="Segoe UI" pitchFamily="34" charset="0"/>
                <a:cs typeface="Arial" panose="020B0604020202020204" pitchFamily="34" charset="0"/>
              </a:rPr>
              <a:t>-серверов</a:t>
            </a:r>
            <a:endParaRPr lang="en-US" sz="14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18" name="frame 5 alt-text, &quot;If DHCP Server2 ..." descr="This is the 5th of 6 frames. It depicts how DHCP server 2 in not on the domain controller's list of authorized servers.&#10;An explanation of this appears in a text box.&#10;A X mark appears on the domain controller's AD DS.&#10;An arrow points from the domain controller to DHCP Server 2. &#10;Two Xs appear beside DHCP Server 2; these Xs and their labels indicate that DHCP Server 2 is unauthorized and does not service DHCP requests."/>
          <p:cNvSpPr>
            <a:spLocks noChangeArrowheads="1"/>
          </p:cNvSpPr>
          <p:nvPr/>
        </p:nvSpPr>
        <p:spPr bwMode="auto">
          <a:xfrm>
            <a:off x="6565950" y="5546492"/>
            <a:ext cx="5195551" cy="781050"/>
          </a:xfrm>
          <a:prstGeom prst="roundRect">
            <a:avLst>
              <a:gd name="adj" fmla="val 4167"/>
            </a:avLst>
          </a:prstGeom>
          <a:solidFill>
            <a:schemeClr val="accent5">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85000"/>
              </a:lnSpc>
              <a:buFont typeface="Wingdings" panose="05000000000000000000" pitchFamily="2" charset="2"/>
              <a:buChar char="Ø"/>
            </a:pPr>
            <a:r>
              <a:rPr lang="ru-RU" sz="1400" dirty="0">
                <a:solidFill>
                  <a:srgbClr val="000000"/>
                </a:solidFill>
                <a:latin typeface="Arial" panose="020B0604020202020204" pitchFamily="34" charset="0"/>
                <a:ea typeface="Segoe UI" pitchFamily="34" charset="0"/>
                <a:cs typeface="Arial" panose="020B0604020202020204" pitchFamily="34" charset="0"/>
              </a:rPr>
              <a:t>Если </a:t>
            </a:r>
            <a:r>
              <a:rPr lang="en-US" sz="1400" dirty="0">
                <a:solidFill>
                  <a:srgbClr val="000000"/>
                </a:solidFill>
                <a:latin typeface="Arial" panose="020B0604020202020204" pitchFamily="34" charset="0"/>
                <a:ea typeface="Segoe UI" pitchFamily="34" charset="0"/>
                <a:cs typeface="Arial" panose="020B0604020202020204" pitchFamily="34" charset="0"/>
              </a:rPr>
              <a:t>DHCP</a:t>
            </a:r>
            <a:r>
              <a:rPr lang="ru-RU" sz="1400" dirty="0">
                <a:solidFill>
                  <a:srgbClr val="000000"/>
                </a:solidFill>
                <a:latin typeface="Arial" panose="020B0604020202020204" pitchFamily="34" charset="0"/>
                <a:ea typeface="Segoe UI" pitchFamily="34" charset="0"/>
                <a:cs typeface="Arial" panose="020B0604020202020204" pitchFamily="34" charset="0"/>
              </a:rPr>
              <a:t>-сервер </a:t>
            </a:r>
            <a:r>
              <a:rPr lang="en-US" sz="1400" dirty="0">
                <a:solidFill>
                  <a:srgbClr val="000000"/>
                </a:solidFill>
                <a:latin typeface="Arial" panose="020B0604020202020204" pitchFamily="34" charset="0"/>
                <a:ea typeface="Segoe UI" pitchFamily="34" charset="0"/>
                <a:cs typeface="Arial" panose="020B0604020202020204" pitchFamily="34" charset="0"/>
              </a:rPr>
              <a:t>2 </a:t>
            </a:r>
            <a:r>
              <a:rPr lang="ru-RU" sz="1400" dirty="0">
                <a:solidFill>
                  <a:srgbClr val="000000"/>
                </a:solidFill>
                <a:latin typeface="Arial" panose="020B0604020202020204" pitchFamily="34" charset="0"/>
                <a:ea typeface="Segoe UI" pitchFamily="34" charset="0"/>
                <a:cs typeface="Arial" panose="020B0604020202020204" pitchFamily="34" charset="0"/>
              </a:rPr>
              <a:t>не находит свой</a:t>
            </a:r>
            <a:r>
              <a:rPr lang="en-US" sz="1400" dirty="0">
                <a:solidFill>
                  <a:srgbClr val="000000"/>
                </a:solidFill>
                <a:latin typeface="Arial" panose="020B0604020202020204" pitchFamily="34" charset="0"/>
                <a:ea typeface="Segoe UI" pitchFamily="34" charset="0"/>
                <a:cs typeface="Arial" panose="020B0604020202020204" pitchFamily="34" charset="0"/>
              </a:rPr>
              <a:t> IP</a:t>
            </a:r>
            <a:r>
              <a:rPr lang="ru-RU" sz="1400" dirty="0">
                <a:solidFill>
                  <a:srgbClr val="000000"/>
                </a:solidFill>
                <a:latin typeface="Arial" panose="020B0604020202020204" pitchFamily="34" charset="0"/>
                <a:ea typeface="Segoe UI" pitchFamily="34" charset="0"/>
                <a:cs typeface="Arial" panose="020B0604020202020204" pitchFamily="34" charset="0"/>
              </a:rPr>
              <a:t>-адрес в списке</a:t>
            </a:r>
            <a:r>
              <a:rPr lang="en-US" sz="1400" dirty="0">
                <a:solidFill>
                  <a:srgbClr val="000000"/>
                </a:solidFill>
                <a:latin typeface="Arial" panose="020B0604020202020204" pitchFamily="34" charset="0"/>
                <a:ea typeface="Segoe UI" pitchFamily="34" charset="0"/>
                <a:cs typeface="Arial" panose="020B0604020202020204" pitchFamily="34" charset="0"/>
              </a:rPr>
              <a:t>, </a:t>
            </a:r>
            <a:r>
              <a:rPr lang="ru-RU" sz="1400" dirty="0">
                <a:solidFill>
                  <a:srgbClr val="000000"/>
                </a:solidFill>
                <a:latin typeface="Arial" panose="020B0604020202020204" pitchFamily="34" charset="0"/>
                <a:ea typeface="Segoe UI" pitchFamily="34" charset="0"/>
                <a:cs typeface="Arial" panose="020B0604020202020204" pitchFamily="34" charset="0"/>
              </a:rPr>
              <a:t>то службы не активируются и </a:t>
            </a:r>
            <a:r>
              <a:rPr lang="en-US" sz="1400" dirty="0">
                <a:solidFill>
                  <a:srgbClr val="000000"/>
                </a:solidFill>
                <a:latin typeface="Arial" panose="020B0604020202020204" pitchFamily="34" charset="0"/>
                <a:ea typeface="Segoe UI" pitchFamily="34" charset="0"/>
                <a:cs typeface="Arial" panose="020B0604020202020204" pitchFamily="34" charset="0"/>
              </a:rPr>
              <a:t>DHCP</a:t>
            </a:r>
            <a:r>
              <a:rPr lang="ru-RU" sz="1400" dirty="0">
                <a:solidFill>
                  <a:srgbClr val="000000"/>
                </a:solidFill>
                <a:latin typeface="Arial" panose="020B0604020202020204" pitchFamily="34" charset="0"/>
                <a:ea typeface="Segoe UI" pitchFamily="34" charset="0"/>
                <a:cs typeface="Arial" panose="020B0604020202020204" pitchFamily="34" charset="0"/>
              </a:rPr>
              <a:t>-клиенты не поддерживаются</a:t>
            </a:r>
            <a:endParaRPr lang="en-US" sz="1400" dirty="0">
              <a:solidFill>
                <a:srgbClr val="000000"/>
              </a:solidFill>
              <a:latin typeface="Arial" panose="020B0604020202020204" pitchFamily="34" charset="0"/>
              <a:ea typeface="Segoe UI" pitchFamily="34" charset="0"/>
              <a:cs typeface="Arial" panose="020B0604020202020204" pitchFamily="34" charset="0"/>
            </a:endParaRPr>
          </a:p>
        </p:txBody>
      </p:sp>
      <p:sp>
        <p:nvSpPr>
          <p:cNvPr id="119" name="frame 6 alt-text, &quot; DHCP client ...&quot;" descr="This is the 6th of 6 frames. It depicts how the DHCP client broadcasts a DHCPDISCOVER package to both DHCP servers, but receives a DHCPOFFER package back from DHCP server 1 only.&#10;Two red arrows point from the DHCP client two the two DHCP servers. &#10;A red arrow points from DHCP server 1 back to the DHCP client."/>
          <p:cNvSpPr>
            <a:spLocks noChangeArrowheads="1"/>
          </p:cNvSpPr>
          <p:nvPr/>
        </p:nvSpPr>
        <p:spPr bwMode="auto">
          <a:xfrm>
            <a:off x="6579750" y="5549918"/>
            <a:ext cx="5192635" cy="682191"/>
          </a:xfrm>
          <a:prstGeom prst="roundRect">
            <a:avLst>
              <a:gd name="adj" fmla="val 4167"/>
            </a:avLst>
          </a:prstGeom>
          <a:solidFill>
            <a:schemeClr val="accent5">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anchor="ctr"/>
          <a:lstStyle/>
          <a:p>
            <a:pPr marL="342900" indent="-342900">
              <a:buFont typeface="Wingdings" panose="05000000000000000000" pitchFamily="2" charset="2"/>
              <a:buChar char="Ø"/>
            </a:pPr>
            <a:r>
              <a:rPr lang="en-US" sz="1400" dirty="0">
                <a:solidFill>
                  <a:srgbClr val="000000"/>
                </a:solidFill>
                <a:latin typeface="Arial" panose="020B0604020202020204" pitchFamily="34" charset="0"/>
                <a:ea typeface="Segoe UI" pitchFamily="34" charset="0"/>
                <a:cs typeface="Arial" panose="020B0604020202020204" pitchFamily="34" charset="0"/>
              </a:rPr>
              <a:t>DHCP</a:t>
            </a:r>
            <a:r>
              <a:rPr lang="ru-RU" sz="1400" dirty="0">
                <a:solidFill>
                  <a:srgbClr val="000000"/>
                </a:solidFill>
                <a:latin typeface="Arial" panose="020B0604020202020204" pitchFamily="34" charset="0"/>
                <a:ea typeface="Segoe UI" pitchFamily="34" charset="0"/>
                <a:cs typeface="Arial" panose="020B0604020202020204" pitchFamily="34" charset="0"/>
              </a:rPr>
              <a:t>-клиент получает </a:t>
            </a:r>
            <a:r>
              <a:rPr lang="en-US" sz="1400" dirty="0">
                <a:solidFill>
                  <a:srgbClr val="000000"/>
                </a:solidFill>
                <a:latin typeface="Arial" panose="020B0604020202020204" pitchFamily="34" charset="0"/>
                <a:ea typeface="Segoe UI" pitchFamily="34" charset="0"/>
                <a:cs typeface="Arial" panose="020B0604020202020204" pitchFamily="34" charset="0"/>
              </a:rPr>
              <a:t>IP</a:t>
            </a:r>
            <a:r>
              <a:rPr lang="ru-RU" sz="1400" dirty="0">
                <a:solidFill>
                  <a:srgbClr val="000000"/>
                </a:solidFill>
                <a:latin typeface="Arial" panose="020B0604020202020204" pitchFamily="34" charset="0"/>
                <a:ea typeface="Segoe UI" pitchFamily="34" charset="0"/>
                <a:cs typeface="Arial" panose="020B0604020202020204" pitchFamily="34" charset="0"/>
              </a:rPr>
              <a:t>-адрес от авторизованного</a:t>
            </a:r>
            <a:r>
              <a:rPr lang="en-US" sz="1400" dirty="0">
                <a:solidFill>
                  <a:srgbClr val="000000"/>
                </a:solidFill>
                <a:latin typeface="Arial" panose="020B0604020202020204" pitchFamily="34" charset="0"/>
                <a:ea typeface="Segoe UI" pitchFamily="34" charset="0"/>
                <a:cs typeface="Arial" panose="020B0604020202020204" pitchFamily="34" charset="0"/>
              </a:rPr>
              <a:t> DHCP</a:t>
            </a:r>
            <a:r>
              <a:rPr lang="ru-RU" sz="1400" dirty="0">
                <a:solidFill>
                  <a:srgbClr val="000000"/>
                </a:solidFill>
                <a:latin typeface="Arial" panose="020B0604020202020204" pitchFamily="34" charset="0"/>
                <a:ea typeface="Segoe UI" pitchFamily="34" charset="0"/>
                <a:cs typeface="Arial" panose="020B0604020202020204" pitchFamily="34" charset="0"/>
              </a:rPr>
              <a:t>-сервера </a:t>
            </a:r>
            <a:r>
              <a:rPr lang="en-US" sz="1400" dirty="0">
                <a:solidFill>
                  <a:srgbClr val="000000"/>
                </a:solidFill>
                <a:latin typeface="Arial" panose="020B0604020202020204" pitchFamily="34" charset="0"/>
                <a:ea typeface="Segoe UI" pitchFamily="34" charset="0"/>
                <a:cs typeface="Arial" panose="020B0604020202020204" pitchFamily="34" charset="0"/>
              </a:rPr>
              <a:t>1</a:t>
            </a:r>
          </a:p>
        </p:txBody>
      </p:sp>
    </p:spTree>
    <p:extLst>
      <p:ext uri="{BB962C8B-B14F-4D97-AF65-F5344CB8AC3E}">
        <p14:creationId xmlns:p14="http://schemas.microsoft.com/office/powerpoint/2010/main" val="22422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6" presetClass="entr" presetSubtype="32"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circle(out)">
                                      <p:cBhvr>
                                        <p:cTn id="10" dur="2000"/>
                                        <p:tgtEl>
                                          <p:spTgt spid="59"/>
                                        </p:tgtEl>
                                      </p:cBhvr>
                                    </p:animEffect>
                                  </p:childTnLst>
                                </p:cTn>
                              </p:par>
                            </p:childTnLst>
                          </p:cTn>
                        </p:par>
                        <p:par>
                          <p:cTn id="11" fill="hold">
                            <p:stCondLst>
                              <p:cond delay="2000"/>
                            </p:stCondLst>
                            <p:childTnLst>
                              <p:par>
                                <p:cTn id="12" presetID="6" presetClass="entr" presetSubtype="32"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circle(out)">
                                      <p:cBhvr>
                                        <p:cTn id="14" dur="2000"/>
                                        <p:tgtEl>
                                          <p:spTgt spid="59"/>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wipe(left)">
                                      <p:cBhvr>
                                        <p:cTn id="18" dur="1250"/>
                                        <p:tgtEl>
                                          <p:spTgt spid="10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2"/>
                                        </p:tgtEl>
                                      </p:cBhvr>
                                    </p:animEffect>
                                    <p:set>
                                      <p:cBhvr>
                                        <p:cTn id="23" dur="1" fill="hold">
                                          <p:stCondLst>
                                            <p:cond delay="499"/>
                                          </p:stCondLst>
                                        </p:cTn>
                                        <p:tgtEl>
                                          <p:spTgt spid="5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59"/>
                                        </p:tgtEl>
                                      </p:cBhvr>
                                    </p:animEffect>
                                    <p:set>
                                      <p:cBhvr>
                                        <p:cTn id="26" dur="1" fill="hold">
                                          <p:stCondLst>
                                            <p:cond delay="499"/>
                                          </p:stCondLst>
                                        </p:cTn>
                                        <p:tgtEl>
                                          <p:spTgt spid="5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02"/>
                                        </p:tgtEl>
                                      </p:cBhvr>
                                    </p:animEffect>
                                    <p:set>
                                      <p:cBhvr>
                                        <p:cTn id="29" dur="1" fill="hold">
                                          <p:stCondLst>
                                            <p:cond delay="499"/>
                                          </p:stCondLst>
                                        </p:cTn>
                                        <p:tgtEl>
                                          <p:spTgt spid="102"/>
                                        </p:tgtEl>
                                        <p:attrNameLst>
                                          <p:attrName>style.visibility</p:attrName>
                                        </p:attrNameLst>
                                      </p:cBhvr>
                                      <p:to>
                                        <p:strVal val="hidden"/>
                                      </p:to>
                                    </p:se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wipe(right)">
                                      <p:cBhvr>
                                        <p:cTn id="33" dur="1250"/>
                                        <p:tgtEl>
                                          <p:spTgt spid="103"/>
                                        </p:tgtEl>
                                      </p:cBhvr>
                                    </p:animEffect>
                                  </p:childTnLst>
                                </p:cTn>
                              </p:par>
                            </p:childTnLst>
                          </p:cTn>
                        </p:par>
                        <p:par>
                          <p:cTn id="34" fill="hold">
                            <p:stCondLst>
                              <p:cond delay="1750"/>
                            </p:stCondLst>
                            <p:childTnLst>
                              <p:par>
                                <p:cTn id="35" presetID="10" presetClass="entr" presetSubtype="0" fill="hold" grpId="2"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6" presetClass="entr" presetSubtype="32"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circle(out)">
                                      <p:cBhvr>
                                        <p:cTn id="40" dur="2000"/>
                                        <p:tgtEl>
                                          <p:spTgt spid="59"/>
                                        </p:tgtEl>
                                      </p:cBhvr>
                                    </p:animEffect>
                                  </p:childTnLst>
                                </p:cTn>
                              </p:par>
                            </p:childTnLst>
                          </p:cTn>
                        </p:par>
                        <p:par>
                          <p:cTn id="41" fill="hold">
                            <p:stCondLst>
                              <p:cond delay="3750"/>
                            </p:stCondLst>
                            <p:childTnLst>
                              <p:par>
                                <p:cTn id="42" presetID="6" presetClass="entr" presetSubtype="3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circle(out)">
                                      <p:cBhvr>
                                        <p:cTn id="44" dur="20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fade">
                                      <p:cBhvr>
                                        <p:cTn id="49" dur="1000"/>
                                        <p:tgtEl>
                                          <p:spTgt spid="120"/>
                                        </p:tgtEl>
                                      </p:cBhvr>
                                    </p:animEffect>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122"/>
                                        </p:tgtEl>
                                        <p:attrNameLst>
                                          <p:attrName>style.visibility</p:attrName>
                                        </p:attrNameLst>
                                      </p:cBhvr>
                                      <p:to>
                                        <p:strVal val="visible"/>
                                      </p:to>
                                    </p:set>
                                    <p:animEffect transition="in" filter="wipe(right)">
                                      <p:cBhvr>
                                        <p:cTn id="53" dur="1000"/>
                                        <p:tgtEl>
                                          <p:spTgt spid="1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Effect transition="in" filter="fade">
                                      <p:cBhvr>
                                        <p:cTn id="58" dur="1000"/>
                                        <p:tgtEl>
                                          <p:spTgt spid="121"/>
                                        </p:tgtEl>
                                      </p:cBhvr>
                                    </p:animEffect>
                                  </p:childTnLst>
                                </p:cTn>
                              </p:par>
                              <p:par>
                                <p:cTn id="59" presetID="10" presetClass="exit" presetSubtype="0" fill="hold" grpId="1" nodeType="withEffect">
                                  <p:stCondLst>
                                    <p:cond delay="0"/>
                                  </p:stCondLst>
                                  <p:childTnLst>
                                    <p:animEffect transition="out" filter="fade">
                                      <p:cBhvr>
                                        <p:cTn id="60" dur="1000"/>
                                        <p:tgtEl>
                                          <p:spTgt spid="120"/>
                                        </p:tgtEl>
                                      </p:cBhvr>
                                    </p:animEffect>
                                    <p:set>
                                      <p:cBhvr>
                                        <p:cTn id="61" dur="1" fill="hold">
                                          <p:stCondLst>
                                            <p:cond delay="999"/>
                                          </p:stCondLst>
                                        </p:cTn>
                                        <p:tgtEl>
                                          <p:spTgt spid="120"/>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000"/>
                                        <p:tgtEl>
                                          <p:spTgt spid="122"/>
                                        </p:tgtEl>
                                      </p:cBhvr>
                                    </p:animEffect>
                                    <p:set>
                                      <p:cBhvr>
                                        <p:cTn id="64" dur="1" fill="hold">
                                          <p:stCondLst>
                                            <p:cond delay="999"/>
                                          </p:stCondLst>
                                        </p:cTn>
                                        <p:tgtEl>
                                          <p:spTgt spid="122"/>
                                        </p:tgtEl>
                                        <p:attrNameLst>
                                          <p:attrName>style.visibility</p:attrName>
                                        </p:attrNameLst>
                                      </p:cBhvr>
                                      <p:to>
                                        <p:strVal val="hidden"/>
                                      </p:to>
                                    </p:set>
                                  </p:childTnLst>
                                </p:cTn>
                              </p:par>
                            </p:childTnLst>
                          </p:cTn>
                        </p:par>
                        <p:par>
                          <p:cTn id="65" fill="hold">
                            <p:stCondLst>
                              <p:cond delay="1000"/>
                            </p:stCondLst>
                            <p:childTnLst>
                              <p:par>
                                <p:cTn id="66" presetID="9"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dissolve">
                                      <p:cBhvr>
                                        <p:cTn id="68" dur="500"/>
                                        <p:tgtEl>
                                          <p:spTgt spid="144"/>
                                        </p:tgtEl>
                                      </p:cBhvr>
                                    </p:animEffect>
                                  </p:childTnLst>
                                </p:cTn>
                              </p:par>
                            </p:childTnLst>
                          </p:cTn>
                        </p:par>
                        <p:par>
                          <p:cTn id="69" fill="hold">
                            <p:stCondLst>
                              <p:cond delay="1500"/>
                            </p:stCondLst>
                            <p:childTnLst>
                              <p:par>
                                <p:cTn id="70" presetID="22" presetClass="entr" presetSubtype="8" fill="hold" grpId="0" nodeType="afterEffect">
                                  <p:stCondLst>
                                    <p:cond delay="500"/>
                                  </p:stCondLst>
                                  <p:childTnLst>
                                    <p:set>
                                      <p:cBhvr>
                                        <p:cTn id="71" dur="1" fill="hold">
                                          <p:stCondLst>
                                            <p:cond delay="0"/>
                                          </p:stCondLst>
                                        </p:cTn>
                                        <p:tgtEl>
                                          <p:spTgt spid="123"/>
                                        </p:tgtEl>
                                        <p:attrNameLst>
                                          <p:attrName>style.visibility</p:attrName>
                                        </p:attrNameLst>
                                      </p:cBhvr>
                                      <p:to>
                                        <p:strVal val="visible"/>
                                      </p:to>
                                    </p:set>
                                    <p:animEffect transition="in" filter="wipe(left)">
                                      <p:cBhvr>
                                        <p:cTn id="72" dur="1000"/>
                                        <p:tgtEl>
                                          <p:spTgt spid="123"/>
                                        </p:tgtEl>
                                      </p:cBhvr>
                                    </p:animEffec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134"/>
                                        </p:tgtEl>
                                        <p:attrNameLst>
                                          <p:attrName>style.visibility</p:attrName>
                                        </p:attrNameLst>
                                      </p:cBhvr>
                                      <p:to>
                                        <p:strVal val="visible"/>
                                      </p:to>
                                    </p:set>
                                    <p:animEffect transition="in" filter="wipe(up)">
                                      <p:cBhvr>
                                        <p:cTn id="76" dur="500"/>
                                        <p:tgtEl>
                                          <p:spTgt spid="134"/>
                                        </p:tgtEl>
                                      </p:cBhvr>
                                    </p:animEffect>
                                  </p:childTnLst>
                                </p:cTn>
                              </p:par>
                              <p:par>
                                <p:cTn id="77" presetID="10" presetClass="exit" presetSubtype="0" fill="hold" grpId="1" nodeType="withEffect">
                                  <p:stCondLst>
                                    <p:cond delay="0"/>
                                  </p:stCondLst>
                                  <p:childTnLst>
                                    <p:animEffect transition="out" filter="fade">
                                      <p:cBhvr>
                                        <p:cTn id="78" dur="1000"/>
                                        <p:tgtEl>
                                          <p:spTgt spid="123"/>
                                        </p:tgtEl>
                                      </p:cBhvr>
                                    </p:animEffect>
                                    <p:set>
                                      <p:cBhvr>
                                        <p:cTn id="79" dur="1" fill="hold">
                                          <p:stCondLst>
                                            <p:cond delay="999"/>
                                          </p:stCondLst>
                                        </p:cTn>
                                        <p:tgtEl>
                                          <p:spTgt spid="12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fade">
                                      <p:cBhvr>
                                        <p:cTn id="84" dur="1000"/>
                                        <p:tgtEl>
                                          <p:spTgt spid="117"/>
                                        </p:tgtEl>
                                      </p:cBhvr>
                                    </p:animEffect>
                                  </p:childTnLst>
                                </p:cTn>
                              </p:par>
                              <p:par>
                                <p:cTn id="85" presetID="10" presetClass="exit" presetSubtype="0" fill="hold" nodeType="withEffect">
                                  <p:stCondLst>
                                    <p:cond delay="0"/>
                                  </p:stCondLst>
                                  <p:childTnLst>
                                    <p:animEffect transition="out" filter="fade">
                                      <p:cBhvr>
                                        <p:cTn id="86" dur="1000"/>
                                        <p:tgtEl>
                                          <p:spTgt spid="144"/>
                                        </p:tgtEl>
                                      </p:cBhvr>
                                    </p:animEffect>
                                    <p:set>
                                      <p:cBhvr>
                                        <p:cTn id="87" dur="1" fill="hold">
                                          <p:stCondLst>
                                            <p:cond delay="999"/>
                                          </p:stCondLst>
                                        </p:cTn>
                                        <p:tgtEl>
                                          <p:spTgt spid="14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00"/>
                                        <p:tgtEl>
                                          <p:spTgt spid="121"/>
                                        </p:tgtEl>
                                      </p:cBhvr>
                                    </p:animEffect>
                                    <p:set>
                                      <p:cBhvr>
                                        <p:cTn id="90" dur="1" fill="hold">
                                          <p:stCondLst>
                                            <p:cond delay="999"/>
                                          </p:stCondLst>
                                        </p:cTn>
                                        <p:tgtEl>
                                          <p:spTgt spid="121"/>
                                        </p:tgtEl>
                                        <p:attrNameLst>
                                          <p:attrName>style.visibility</p:attrName>
                                        </p:attrNameLst>
                                      </p:cBhvr>
                                      <p:to>
                                        <p:strVal val="hidden"/>
                                      </p:to>
                                    </p:set>
                                  </p:childTnLst>
                                </p:cTn>
                              </p:par>
                            </p:childTnLst>
                          </p:cTn>
                        </p:par>
                        <p:par>
                          <p:cTn id="91" fill="hold">
                            <p:stCondLst>
                              <p:cond delay="1000"/>
                            </p:stCondLst>
                            <p:childTnLst>
                              <p:par>
                                <p:cTn id="92" presetID="22" presetClass="entr" presetSubtype="2" fill="hold" grpId="0" nodeType="afterEffect">
                                  <p:stCondLst>
                                    <p:cond delay="0"/>
                                  </p:stCondLst>
                                  <p:childTnLst>
                                    <p:set>
                                      <p:cBhvr>
                                        <p:cTn id="93" dur="1" fill="hold">
                                          <p:stCondLst>
                                            <p:cond delay="0"/>
                                          </p:stCondLst>
                                        </p:cTn>
                                        <p:tgtEl>
                                          <p:spTgt spid="124"/>
                                        </p:tgtEl>
                                        <p:attrNameLst>
                                          <p:attrName>style.visibility</p:attrName>
                                        </p:attrNameLst>
                                      </p:cBhvr>
                                      <p:to>
                                        <p:strVal val="visible"/>
                                      </p:to>
                                    </p:set>
                                    <p:animEffect transition="in" filter="wipe(right)">
                                      <p:cBhvr>
                                        <p:cTn id="94" dur="1000"/>
                                        <p:tgtEl>
                                          <p:spTgt spid="12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1000"/>
                                        <p:tgtEl>
                                          <p:spTgt spid="118"/>
                                        </p:tgtEl>
                                      </p:cBhvr>
                                    </p:animEffect>
                                  </p:childTnLst>
                                </p:cTn>
                              </p:par>
                              <p:par>
                                <p:cTn id="100" presetID="10" presetClass="exit" presetSubtype="0" fill="hold" grpId="1" nodeType="withEffect">
                                  <p:stCondLst>
                                    <p:cond delay="0"/>
                                  </p:stCondLst>
                                  <p:childTnLst>
                                    <p:animEffect transition="out" filter="fade">
                                      <p:cBhvr>
                                        <p:cTn id="101" dur="1000"/>
                                        <p:tgtEl>
                                          <p:spTgt spid="117"/>
                                        </p:tgtEl>
                                      </p:cBhvr>
                                    </p:animEffect>
                                    <p:set>
                                      <p:cBhvr>
                                        <p:cTn id="102" dur="1" fill="hold">
                                          <p:stCondLst>
                                            <p:cond delay="999"/>
                                          </p:stCondLst>
                                        </p:cTn>
                                        <p:tgtEl>
                                          <p:spTgt spid="11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1000"/>
                                        <p:tgtEl>
                                          <p:spTgt spid="124"/>
                                        </p:tgtEl>
                                      </p:cBhvr>
                                    </p:animEffect>
                                    <p:set>
                                      <p:cBhvr>
                                        <p:cTn id="105" dur="1" fill="hold">
                                          <p:stCondLst>
                                            <p:cond delay="999"/>
                                          </p:stCondLst>
                                        </p:cTn>
                                        <p:tgtEl>
                                          <p:spTgt spid="124"/>
                                        </p:tgtEl>
                                        <p:attrNameLst>
                                          <p:attrName>style.visibility</p:attrName>
                                        </p:attrNameLst>
                                      </p:cBhvr>
                                      <p:to>
                                        <p:strVal val="hidden"/>
                                      </p:to>
                                    </p:set>
                                  </p:childTnLst>
                                </p:cTn>
                              </p:par>
                            </p:childTnLst>
                          </p:cTn>
                        </p:par>
                        <p:par>
                          <p:cTn id="106" fill="hold">
                            <p:stCondLst>
                              <p:cond delay="1000"/>
                            </p:stCondLst>
                            <p:childTnLst>
                              <p:par>
                                <p:cTn id="107" presetID="9" presetClass="entr" presetSubtype="0" fill="hold" nodeType="afterEffect">
                                  <p:stCondLst>
                                    <p:cond delay="0"/>
                                  </p:stCondLst>
                                  <p:childTnLst>
                                    <p:set>
                                      <p:cBhvr>
                                        <p:cTn id="108" dur="1" fill="hold">
                                          <p:stCondLst>
                                            <p:cond delay="0"/>
                                          </p:stCondLst>
                                        </p:cTn>
                                        <p:tgtEl>
                                          <p:spTgt spid="145"/>
                                        </p:tgtEl>
                                        <p:attrNameLst>
                                          <p:attrName>style.visibility</p:attrName>
                                        </p:attrNameLst>
                                      </p:cBhvr>
                                      <p:to>
                                        <p:strVal val="visible"/>
                                      </p:to>
                                    </p:set>
                                    <p:animEffect transition="in" filter="dissolve">
                                      <p:cBhvr>
                                        <p:cTn id="109" dur="500"/>
                                        <p:tgtEl>
                                          <p:spTgt spid="145"/>
                                        </p:tgtEl>
                                      </p:cBhvr>
                                    </p:animEffect>
                                  </p:childTnLst>
                                </p:cTn>
                              </p:par>
                            </p:childTnLst>
                          </p:cTn>
                        </p:par>
                        <p:par>
                          <p:cTn id="110" fill="hold">
                            <p:stCondLst>
                              <p:cond delay="1500"/>
                            </p:stCondLst>
                            <p:childTnLst>
                              <p:par>
                                <p:cTn id="111" presetID="22" presetClass="entr" presetSubtype="8" fill="hold" grpId="0" nodeType="afterEffect">
                                  <p:stCondLst>
                                    <p:cond delay="500"/>
                                  </p:stCondLst>
                                  <p:childTnLst>
                                    <p:set>
                                      <p:cBhvr>
                                        <p:cTn id="112" dur="1" fill="hold">
                                          <p:stCondLst>
                                            <p:cond delay="0"/>
                                          </p:stCondLst>
                                        </p:cTn>
                                        <p:tgtEl>
                                          <p:spTgt spid="125"/>
                                        </p:tgtEl>
                                        <p:attrNameLst>
                                          <p:attrName>style.visibility</p:attrName>
                                        </p:attrNameLst>
                                      </p:cBhvr>
                                      <p:to>
                                        <p:strVal val="visible"/>
                                      </p:to>
                                    </p:set>
                                    <p:animEffect transition="in" filter="wipe(left)">
                                      <p:cBhvr>
                                        <p:cTn id="113" dur="1000"/>
                                        <p:tgtEl>
                                          <p:spTgt spid="125"/>
                                        </p:tgtEl>
                                      </p:cBhvr>
                                    </p:animEffect>
                                  </p:childTnLst>
                                </p:cTn>
                              </p:par>
                              <p:par>
                                <p:cTn id="114" presetID="22" presetClass="entr" presetSubtype="1" fill="hold" nodeType="withEffect">
                                  <p:stCondLst>
                                    <p:cond delay="500"/>
                                  </p:stCondLst>
                                  <p:childTnLst>
                                    <p:set>
                                      <p:cBhvr>
                                        <p:cTn id="115" dur="1" fill="hold">
                                          <p:stCondLst>
                                            <p:cond delay="0"/>
                                          </p:stCondLst>
                                        </p:cTn>
                                        <p:tgtEl>
                                          <p:spTgt spid="128"/>
                                        </p:tgtEl>
                                        <p:attrNameLst>
                                          <p:attrName>style.visibility</p:attrName>
                                        </p:attrNameLst>
                                      </p:cBhvr>
                                      <p:to>
                                        <p:strVal val="visible"/>
                                      </p:to>
                                    </p:set>
                                    <p:animEffect transition="in" filter="wipe(up)">
                                      <p:cBhvr>
                                        <p:cTn id="116" dur="1000"/>
                                        <p:tgtEl>
                                          <p:spTgt spid="128"/>
                                        </p:tgtEl>
                                      </p:cBhvr>
                                    </p:animEffect>
                                  </p:childTnLst>
                                </p:cTn>
                              </p:par>
                              <p:par>
                                <p:cTn id="117" presetID="22" presetClass="entr" presetSubtype="4" fill="hold" grpId="0" nodeType="withEffect">
                                  <p:stCondLst>
                                    <p:cond delay="500"/>
                                  </p:stCondLst>
                                  <p:childTnLst>
                                    <p:set>
                                      <p:cBhvr>
                                        <p:cTn id="118" dur="1" fill="hold">
                                          <p:stCondLst>
                                            <p:cond delay="0"/>
                                          </p:stCondLst>
                                        </p:cTn>
                                        <p:tgtEl>
                                          <p:spTgt spid="8"/>
                                        </p:tgtEl>
                                        <p:attrNameLst>
                                          <p:attrName>style.visibility</p:attrName>
                                        </p:attrNameLst>
                                      </p:cBhvr>
                                      <p:to>
                                        <p:strVal val="visible"/>
                                      </p:to>
                                    </p:set>
                                    <p:animEffect transition="in" filter="wipe(down)">
                                      <p:cBhvr>
                                        <p:cTn id="119" dur="500"/>
                                        <p:tgtEl>
                                          <p:spTgt spid="8"/>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xit" presetSubtype="0" fill="hold" nodeType="clickEffect">
                                  <p:stCondLst>
                                    <p:cond delay="0"/>
                                  </p:stCondLst>
                                  <p:childTnLst>
                                    <p:animEffect transition="out" filter="dissolve">
                                      <p:cBhvr>
                                        <p:cTn id="123" dur="500"/>
                                        <p:tgtEl>
                                          <p:spTgt spid="145"/>
                                        </p:tgtEl>
                                      </p:cBhvr>
                                    </p:animEffect>
                                    <p:set>
                                      <p:cBhvr>
                                        <p:cTn id="124" dur="1" fill="hold">
                                          <p:stCondLst>
                                            <p:cond delay="499"/>
                                          </p:stCondLst>
                                        </p:cTn>
                                        <p:tgtEl>
                                          <p:spTgt spid="145"/>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1000"/>
                                        <p:tgtEl>
                                          <p:spTgt spid="124"/>
                                        </p:tgtEl>
                                      </p:cBhvr>
                                    </p:animEffect>
                                    <p:set>
                                      <p:cBhvr>
                                        <p:cTn id="127" dur="1" fill="hold">
                                          <p:stCondLst>
                                            <p:cond delay="999"/>
                                          </p:stCondLst>
                                        </p:cTn>
                                        <p:tgtEl>
                                          <p:spTgt spid="124"/>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1000"/>
                                        <p:tgtEl>
                                          <p:spTgt spid="125"/>
                                        </p:tgtEl>
                                      </p:cBhvr>
                                    </p:animEffect>
                                    <p:set>
                                      <p:cBhvr>
                                        <p:cTn id="130" dur="1" fill="hold">
                                          <p:stCondLst>
                                            <p:cond delay="999"/>
                                          </p:stCondLst>
                                        </p:cTn>
                                        <p:tgtEl>
                                          <p:spTgt spid="125"/>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1000"/>
                                        <p:tgtEl>
                                          <p:spTgt spid="118"/>
                                        </p:tgtEl>
                                      </p:cBhvr>
                                    </p:animEffect>
                                    <p:set>
                                      <p:cBhvr>
                                        <p:cTn id="133" dur="1" fill="hold">
                                          <p:stCondLst>
                                            <p:cond delay="999"/>
                                          </p:stCondLst>
                                        </p:cTn>
                                        <p:tgtEl>
                                          <p:spTgt spid="118"/>
                                        </p:tgtEl>
                                        <p:attrNameLst>
                                          <p:attrName>style.visibility</p:attrName>
                                        </p:attrNameLst>
                                      </p:cBhvr>
                                      <p:to>
                                        <p:strVal val="hidden"/>
                                      </p:to>
                                    </p:set>
                                  </p:childTnLst>
                                </p:cTn>
                              </p:par>
                            </p:childTnLst>
                          </p:cTn>
                        </p:par>
                        <p:par>
                          <p:cTn id="134" fill="hold">
                            <p:stCondLst>
                              <p:cond delay="1000"/>
                            </p:stCondLst>
                            <p:childTnLst>
                              <p:par>
                                <p:cTn id="135" presetID="10" presetClass="entr" presetSubtype="0" fill="hold" grpId="0" nodeType="afterEffect">
                                  <p:stCondLst>
                                    <p:cond delay="0"/>
                                  </p:stCondLst>
                                  <p:childTnLst>
                                    <p:set>
                                      <p:cBhvr>
                                        <p:cTn id="136" dur="1" fill="hold">
                                          <p:stCondLst>
                                            <p:cond delay="0"/>
                                          </p:stCondLst>
                                        </p:cTn>
                                        <p:tgtEl>
                                          <p:spTgt spid="119"/>
                                        </p:tgtEl>
                                        <p:attrNameLst>
                                          <p:attrName>style.visibility</p:attrName>
                                        </p:attrNameLst>
                                      </p:cBhvr>
                                      <p:to>
                                        <p:strVal val="visible"/>
                                      </p:to>
                                    </p:set>
                                    <p:animEffect transition="in" filter="fade">
                                      <p:cBhvr>
                                        <p:cTn id="137" dur="1000"/>
                                        <p:tgtEl>
                                          <p:spTgt spid="119"/>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126"/>
                                        </p:tgtEl>
                                        <p:attrNameLst>
                                          <p:attrName>style.visibility</p:attrName>
                                        </p:attrNameLst>
                                      </p:cBhvr>
                                      <p:to>
                                        <p:strVal val="visible"/>
                                      </p:to>
                                    </p:set>
                                    <p:animEffect transition="in" filter="wipe(down)">
                                      <p:cBhvr>
                                        <p:cTn id="140" dur="1000"/>
                                        <p:tgtEl>
                                          <p:spTgt spid="126"/>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142"/>
                                        </p:tgtEl>
                                        <p:attrNameLst>
                                          <p:attrName>style.visibility</p:attrName>
                                        </p:attrNameLst>
                                      </p:cBhvr>
                                      <p:to>
                                        <p:strVal val="visible"/>
                                      </p:to>
                                    </p:set>
                                    <p:animEffect transition="in" filter="wipe(left)">
                                      <p:cBhvr>
                                        <p:cTn id="143" dur="1000"/>
                                        <p:tgtEl>
                                          <p:spTgt spid="142"/>
                                        </p:tgtEl>
                                      </p:cBhvr>
                                    </p:animEffect>
                                  </p:childTnLst>
                                </p:cTn>
                              </p:par>
                            </p:childTnLst>
                          </p:cTn>
                        </p:par>
                        <p:par>
                          <p:cTn id="144" fill="hold">
                            <p:stCondLst>
                              <p:cond delay="2000"/>
                            </p:stCondLst>
                            <p:childTnLst>
                              <p:par>
                                <p:cTn id="145" presetID="22" presetClass="entr" presetSubtype="1" fill="hold" grpId="0" nodeType="afterEffect">
                                  <p:stCondLst>
                                    <p:cond delay="500"/>
                                  </p:stCondLst>
                                  <p:childTnLst>
                                    <p:set>
                                      <p:cBhvr>
                                        <p:cTn id="146" dur="1" fill="hold">
                                          <p:stCondLst>
                                            <p:cond delay="0"/>
                                          </p:stCondLst>
                                        </p:cTn>
                                        <p:tgtEl>
                                          <p:spTgt spid="127"/>
                                        </p:tgtEl>
                                        <p:attrNameLst>
                                          <p:attrName>style.visibility</p:attrName>
                                        </p:attrNameLst>
                                      </p:cBhvr>
                                      <p:to>
                                        <p:strVal val="visible"/>
                                      </p:to>
                                    </p:set>
                                    <p:animEffect transition="in" filter="wipe(up)">
                                      <p:cBhvr>
                                        <p:cTn id="147"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2" grpId="2"/>
      <p:bldP spid="102" grpId="0" animBg="1"/>
      <p:bldP spid="102" grpId="1" animBg="1"/>
      <p:bldP spid="103" grpId="0"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4" grpId="2" animBg="1"/>
      <p:bldP spid="125" grpId="0" animBg="1"/>
      <p:bldP spid="125" grpId="1" animBg="1"/>
      <p:bldP spid="126" grpId="0" animBg="1"/>
      <p:bldP spid="127" grpId="0" animBg="1"/>
      <p:bldP spid="142" grpId="0" animBg="1"/>
      <p:bldP spid="8" grpId="0" animBg="1"/>
      <p:bldP spid="117" grpId="0" animBg="1"/>
      <p:bldP spid="117" grpId="1" animBg="1"/>
      <p:bldP spid="118" grpId="0" animBg="1"/>
      <p:bldP spid="118" grpId="1" animBg="1"/>
      <p:bldP spid="1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0911" y="87356"/>
            <a:ext cx="1169851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Занятие 2. Конфигурация </a:t>
            </a:r>
            <a:r>
              <a:rPr lang="en-US" sz="3600" dirty="0">
                <a:solidFill>
                  <a:schemeClr val="bg1"/>
                </a:solidFill>
                <a:latin typeface="+mj-lt"/>
              </a:rPr>
              <a:t>DHCP</a:t>
            </a:r>
            <a:r>
              <a:rPr lang="ru-RU" sz="3600" dirty="0">
                <a:solidFill>
                  <a:schemeClr val="bg1"/>
                </a:solidFill>
                <a:latin typeface="+mj-lt"/>
              </a:rPr>
              <a:t> </a:t>
            </a:r>
            <a:r>
              <a:rPr lang="en-US" sz="3600" dirty="0">
                <a:solidFill>
                  <a:schemeClr val="bg1"/>
                </a:solidFill>
                <a:latin typeface="+mj-lt"/>
              </a:rPr>
              <a:t>Scopes </a:t>
            </a:r>
            <a:endParaRPr lang="ru-RU" sz="3600" dirty="0">
              <a:solidFill>
                <a:schemeClr val="bg1"/>
              </a:solidFill>
              <a:latin typeface="+mj-lt"/>
            </a:endParaRPr>
          </a:p>
        </p:txBody>
      </p:sp>
      <p:sp>
        <p:nvSpPr>
          <p:cNvPr id="16" name="Прямоугольник 15"/>
          <p:cNvSpPr/>
          <p:nvPr/>
        </p:nvSpPr>
        <p:spPr>
          <a:xfrm>
            <a:off x="420911" y="1162465"/>
            <a:ext cx="7496693" cy="2677656"/>
          </a:xfrm>
          <a:prstGeom prst="rect">
            <a:avLst/>
          </a:prstGeom>
        </p:spPr>
        <p:txBody>
          <a:bodyPr wrap="square">
            <a:spAutoFit/>
          </a:bodyPr>
          <a:lstStyle/>
          <a:p>
            <a:pPr marL="457200" indent="-457200" fontAlgn="base">
              <a:spcBef>
                <a:spcPts val="600"/>
              </a:spcBef>
              <a:spcAft>
                <a:spcPct val="0"/>
              </a:spcAft>
              <a:buClr>
                <a:srgbClr val="0070C0"/>
              </a:buClr>
              <a:buSzPct val="90000"/>
              <a:buFont typeface="Wingdings" panose="05000000000000000000" pitchFamily="2" charset="2"/>
              <a:buChar char="Ø"/>
            </a:pPr>
            <a:r>
              <a:rPr lang="ru-RU" sz="2000" dirty="0">
                <a:latin typeface="Arial" panose="020B0604020202020204" pitchFamily="34" charset="0"/>
                <a:cs typeface="Arial" panose="020B0604020202020204" pitchFamily="34" charset="0"/>
              </a:rPr>
              <a:t>Что такое </a:t>
            </a:r>
            <a:r>
              <a:rPr lang="en-CA" sz="2000" dirty="0">
                <a:latin typeface="Arial" panose="020B0604020202020204" pitchFamily="34" charset="0"/>
                <a:cs typeface="Arial" panose="020B0604020202020204" pitchFamily="34" charset="0"/>
              </a:rPr>
              <a:t>DHCP Scopes?
</a:t>
            </a:r>
            <a:r>
              <a:rPr lang="ru-RU" sz="2000" dirty="0">
                <a:latin typeface="Arial" panose="020B0604020202020204" pitchFamily="34" charset="0"/>
                <a:cs typeface="Arial" panose="020B0604020202020204" pitchFamily="34" charset="0"/>
              </a:rPr>
              <a:t>Что такое </a:t>
            </a:r>
            <a:r>
              <a:rPr lang="en-CA" sz="2000" dirty="0">
                <a:latin typeface="Arial" panose="020B0604020202020204" pitchFamily="34" charset="0"/>
                <a:cs typeface="Arial" panose="020B0604020202020204" pitchFamily="34" charset="0"/>
              </a:rPr>
              <a:t>DHCP</a:t>
            </a:r>
            <a:r>
              <a:rPr lang="ru-RU" sz="2000" dirty="0">
                <a:latin typeface="Arial" panose="020B0604020202020204" pitchFamily="34" charset="0"/>
                <a:cs typeface="Arial" panose="020B0604020202020204" pitchFamily="34" charset="0"/>
              </a:rPr>
              <a:t>-резервирование</a:t>
            </a:r>
            <a:r>
              <a:rPr lang="en-CA"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Что такое </a:t>
            </a:r>
            <a:r>
              <a:rPr lang="en-CA" sz="2000" dirty="0">
                <a:latin typeface="Arial" panose="020B0604020202020204" pitchFamily="34" charset="0"/>
                <a:cs typeface="Arial" panose="020B0604020202020204" pitchFamily="34" charset="0"/>
              </a:rPr>
              <a:t>DHCP</a:t>
            </a:r>
            <a:r>
              <a:rPr lang="ru-RU" sz="2000" dirty="0">
                <a:latin typeface="Arial" panose="020B0604020202020204" pitchFamily="34" charset="0"/>
                <a:cs typeface="Arial" panose="020B0604020202020204" pitchFamily="34" charset="0"/>
              </a:rPr>
              <a:t>-опции</a:t>
            </a:r>
            <a:r>
              <a:rPr lang="en-CA"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Как </a:t>
            </a:r>
            <a:r>
              <a:rPr lang="en-CA" sz="2000" dirty="0">
                <a:latin typeface="Arial" panose="020B0604020202020204" pitchFamily="34" charset="0"/>
                <a:cs typeface="Arial" panose="020B0604020202020204" pitchFamily="34" charset="0"/>
              </a:rPr>
              <a:t>DHCP </a:t>
            </a:r>
            <a:r>
              <a:rPr lang="ru-RU" sz="2000" dirty="0">
                <a:latin typeface="Arial" panose="020B0604020202020204" pitchFamily="34" charset="0"/>
                <a:cs typeface="Arial" panose="020B0604020202020204" pitchFamily="34" charset="0"/>
              </a:rPr>
              <a:t>добавляет опции</a:t>
            </a:r>
            <a:r>
              <a:rPr lang="en-CA"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Демонстрация</a:t>
            </a:r>
            <a:r>
              <a:rPr lang="en-CA"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создание и настройка </a:t>
            </a:r>
            <a:r>
              <a:rPr lang="en-CA" sz="2000" dirty="0">
                <a:latin typeface="Arial" panose="020B0604020202020204" pitchFamily="34" charset="0"/>
                <a:cs typeface="Arial" panose="020B0604020202020204" pitchFamily="34" charset="0"/>
              </a:rPr>
              <a:t>DHCP Scope</a:t>
            </a:r>
          </a:p>
          <a:p>
            <a:pPr fontAlgn="base">
              <a:spcBef>
                <a:spcPts val="600"/>
              </a:spcBef>
              <a:spcAft>
                <a:spcPct val="0"/>
              </a:spcAft>
              <a:buClr>
                <a:srgbClr val="0070C0"/>
              </a:buClr>
              <a:buSzPct val="90000"/>
            </a:pPr>
            <a:endParaRPr lang="en-CA" sz="2000" dirty="0">
              <a:latin typeface="Arial" panose="020B0604020202020204" pitchFamily="34" charset="0"/>
              <a:cs typeface="Arial" panose="020B0604020202020204" pitchFamily="34" charset="0"/>
            </a:endParaRPr>
          </a:p>
          <a:p>
            <a:pPr marL="457200" lvl="0" indent="-457200" fontAlgn="base">
              <a:spcBef>
                <a:spcPts val="600"/>
              </a:spcBef>
              <a:spcAft>
                <a:spcPct val="0"/>
              </a:spcAft>
              <a:buClr>
                <a:srgbClr val="0070C0"/>
              </a:buClr>
              <a:buSzPct val="90000"/>
              <a:buFont typeface="Wingdings" panose="05000000000000000000" pitchFamily="2" charset="2"/>
              <a:buChar char="Ø"/>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5170"/>
      </p:ext>
    </p:extLst>
  </p:cSld>
  <p:clrMapOvr>
    <a:masterClrMapping/>
  </p:clrMapOvr>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3D3D3D"/>
      </a:dk2>
      <a:lt2>
        <a:srgbClr val="EBEBEB"/>
      </a:lt2>
      <a:accent1>
        <a:srgbClr val="C00000"/>
      </a:accent1>
      <a:accent2>
        <a:srgbClr val="A41E54"/>
      </a:accent2>
      <a:accent3>
        <a:srgbClr val="B2324B"/>
      </a:accent3>
      <a:accent4>
        <a:srgbClr val="969FA7"/>
      </a:accent4>
      <a:accent5>
        <a:srgbClr val="66B1CE"/>
      </a:accent5>
      <a:accent6>
        <a:srgbClr val="40619D"/>
      </a:accent6>
      <a:hlink>
        <a:srgbClr val="828282"/>
      </a:hlink>
      <a:folHlink>
        <a:srgbClr val="A5A5A5"/>
      </a:folHlink>
    </a:clrScheme>
    <a:fontScheme name="Другая 1">
      <a:majorFont>
        <a:latin typeface="Frutiger LT Std 55 Roman"/>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16128</TotalTime>
  <Words>1819</Words>
  <Application>Microsoft Office PowerPoint</Application>
  <PresentationFormat>Произвольный</PresentationFormat>
  <Paragraphs>421</Paragraphs>
  <Slides>21</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CloudCenter</dc:title>
  <dc:creator>DK</dc:creator>
  <cp:lastModifiedBy>Преподаватель</cp:lastModifiedBy>
  <cp:revision>527</cp:revision>
  <dcterms:created xsi:type="dcterms:W3CDTF">2015-10-14T14:29:58Z</dcterms:created>
  <dcterms:modified xsi:type="dcterms:W3CDTF">2018-02-26T09:24:18Z</dcterms:modified>
</cp:coreProperties>
</file>